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4" r:id="rId1"/>
    <p:sldMasterId id="2147484097" r:id="rId2"/>
  </p:sldMasterIdLst>
  <p:notesMasterIdLst>
    <p:notesMasterId r:id="rId62"/>
  </p:notesMasterIdLst>
  <p:handoutMasterIdLst>
    <p:handoutMasterId r:id="rId63"/>
  </p:handoutMasterIdLst>
  <p:sldIdLst>
    <p:sldId id="649" r:id="rId3"/>
    <p:sldId id="593" r:id="rId4"/>
    <p:sldId id="594" r:id="rId5"/>
    <p:sldId id="615" r:id="rId6"/>
    <p:sldId id="616" r:id="rId7"/>
    <p:sldId id="650" r:id="rId8"/>
    <p:sldId id="654" r:id="rId9"/>
    <p:sldId id="652" r:id="rId10"/>
    <p:sldId id="596" r:id="rId11"/>
    <p:sldId id="597" r:id="rId12"/>
    <p:sldId id="618" r:id="rId13"/>
    <p:sldId id="619" r:id="rId14"/>
    <p:sldId id="620" r:id="rId15"/>
    <p:sldId id="656" r:id="rId16"/>
    <p:sldId id="621" r:id="rId17"/>
    <p:sldId id="600" r:id="rId18"/>
    <p:sldId id="622" r:id="rId19"/>
    <p:sldId id="660" r:id="rId20"/>
    <p:sldId id="601" r:id="rId21"/>
    <p:sldId id="658" r:id="rId22"/>
    <p:sldId id="661" r:id="rId23"/>
    <p:sldId id="624" r:id="rId24"/>
    <p:sldId id="626" r:id="rId25"/>
    <p:sldId id="602" r:id="rId26"/>
    <p:sldId id="662" r:id="rId27"/>
    <p:sldId id="603" r:id="rId28"/>
    <p:sldId id="627" r:id="rId29"/>
    <p:sldId id="628" r:id="rId30"/>
    <p:sldId id="629" r:id="rId31"/>
    <p:sldId id="604" r:id="rId32"/>
    <p:sldId id="605" r:id="rId33"/>
    <p:sldId id="612" r:id="rId34"/>
    <p:sldId id="679" r:id="rId35"/>
    <p:sldId id="680" r:id="rId36"/>
    <p:sldId id="681" r:id="rId37"/>
    <p:sldId id="683" r:id="rId38"/>
    <p:sldId id="684" r:id="rId39"/>
    <p:sldId id="663" r:id="rId40"/>
    <p:sldId id="665" r:id="rId41"/>
    <p:sldId id="666" r:id="rId42"/>
    <p:sldId id="668" r:id="rId43"/>
    <p:sldId id="670" r:id="rId44"/>
    <p:sldId id="674" r:id="rId45"/>
    <p:sldId id="673" r:id="rId46"/>
    <p:sldId id="676" r:id="rId47"/>
    <p:sldId id="671" r:id="rId48"/>
    <p:sldId id="672" r:id="rId49"/>
    <p:sldId id="675" r:id="rId50"/>
    <p:sldId id="659" r:id="rId51"/>
    <p:sldId id="647" r:id="rId52"/>
    <p:sldId id="631" r:id="rId53"/>
    <p:sldId id="632" r:id="rId54"/>
    <p:sldId id="633" r:id="rId55"/>
    <p:sldId id="634" r:id="rId56"/>
    <p:sldId id="635" r:id="rId57"/>
    <p:sldId id="636" r:id="rId58"/>
    <p:sldId id="613" r:id="rId59"/>
    <p:sldId id="645" r:id="rId60"/>
    <p:sldId id="685" r:id="rId61"/>
  </p:sldIdLst>
  <p:sldSz cx="9144000" cy="6858000" type="screen4x3"/>
  <p:notesSz cx="6856413" cy="992346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00FF"/>
        </a:solidFill>
        <a:latin typeface="楷体_GB2312" pitchFamily="49" charset="-122"/>
        <a:ea typeface="华康简黑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00"/>
    <a:srgbClr val="000000"/>
    <a:srgbClr val="0066CC"/>
    <a:srgbClr val="FFFF00"/>
    <a:srgbClr val="FF3300"/>
    <a:srgbClr val="0000FF"/>
    <a:srgbClr val="FF33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3" autoAdjust="0"/>
    <p:restoredTop sz="94529" autoAdjust="0"/>
  </p:normalViewPr>
  <p:slideViewPr>
    <p:cSldViewPr>
      <p:cViewPr varScale="1">
        <p:scale>
          <a:sx n="92" d="100"/>
          <a:sy n="92" d="100"/>
        </p:scale>
        <p:origin x="9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575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26575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2F6AAE7-79A3-4BBD-A907-E966B4ACB4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5029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48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68E024-28A3-4224-964F-607816CC83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92BC4-4158-4C71-9BF6-4FD07D555F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09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68E024-28A3-4224-964F-607816CC83A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34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5F6A49-2D4F-4D8E-9A9D-247A0678DCC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498756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FFBE-ABB7-4C52-BE19-B9836113D67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30300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4116B2-4B98-4080-8050-2769B45E15A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9422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0" i="0">
                <a:latin typeface="Hiragino Sans GB W3" panose="020B0300000000000000" pitchFamily="34" charset="-128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6011B-138B-4829-A2BC-68B14FFA8D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49606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541044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1026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77403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24522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308480"/>
      </p:ext>
    </p:extLst>
  </p:cSld>
  <p:clrMapOvr>
    <a:masterClrMapping/>
  </p:clrMapOvr>
  <p:transition spd="slow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094788"/>
      </p:ext>
    </p:extLst>
  </p:cSld>
  <p:clrMapOvr>
    <a:masterClrMapping/>
  </p:clrMapOvr>
  <p:transition spd="slow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375207"/>
      </p:ext>
    </p:extLst>
  </p:cSld>
  <p:clrMapOvr>
    <a:masterClrMapping/>
  </p:clrMapOvr>
  <p:transition spd="slow"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40447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033949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398677"/>
      </p:ext>
    </p:extLst>
  </p:cSld>
  <p:clrMapOvr>
    <a:masterClrMapping/>
  </p:clrMapOvr>
  <p:transition spd="slow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44734638"/>
      </p:ext>
    </p:extLst>
  </p:cSld>
  <p:clrMapOvr>
    <a:masterClrMapping/>
  </p:clrMapOvr>
  <p:transition spd="slow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909197"/>
      </p:ext>
    </p:extLst>
  </p:cSld>
  <p:clrMapOvr>
    <a:masterClrMapping/>
  </p:clrMapOvr>
  <p:transition spd="slow"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78172"/>
      </p:ext>
    </p:extLst>
  </p:cSld>
  <p:clrMapOvr>
    <a:masterClrMapping/>
  </p:clrMapOvr>
  <p:transition spd="slow"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101946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C2841-D7C0-411E-99B3-F5532A43885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918185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35CB74-3232-4784-98AE-F178462153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269510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32F93E-3D88-4E46-8CDC-BEE5F1CB838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3347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23117-5E5B-42B7-BB60-A67DC47C3C4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1398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73522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F4D104-3C1E-4E49-A031-2A0C6234806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563758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EBC78-5FED-4BA8-88FF-C8F7C98B094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459486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 i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 panose="020B0300000000000000" pitchFamily="34" charset="-128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 b="0" dirty="0">
              <a:latin typeface="Hiragino Sans GB W3" panose="020B0300000000000000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tx1">
                    <a:tint val="75000"/>
                  </a:schemeClr>
                </a:solidFill>
                <a:latin typeface="Hiragino Sans GB W3" panose="020B0300000000000000" pitchFamily="34" charset="-128"/>
              </a:defRPr>
            </a:lvl1pPr>
          </a:lstStyle>
          <a:p>
            <a:pPr>
              <a:defRPr/>
            </a:pPr>
            <a:fld id="{064116B2-4B98-4080-8050-2769B45E15AA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060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109" r:id="rId13"/>
  </p:sldLayoutIdLst>
  <p:transition>
    <p:random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03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</p:sldLayoutIdLst>
  <p:transition spd="slow">
    <p:cut/>
  </p:transition>
  <p:hf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gangw/data_struct_teach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153400" cy="136672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队列（</a:t>
            </a:r>
            <a:r>
              <a:rPr lang="en-US" altLang="zh-CN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Queue</a:t>
            </a:r>
            <a:r>
              <a:rPr lang="zh-CN" altLang="en-US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folHlink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367745"/>
            <a:ext cx="8153400" cy="19431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Tw Cen MT"/>
                <a:ea typeface="华文仿宋" panose="02010600040101010101" pitchFamily="2" charset="-122"/>
                <a:cs typeface="+mj-cs"/>
              </a:rPr>
              <a:t>王兴刚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华文仿宋" panose="02010600040101010101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华文仿宋" panose="02010600040101010101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Tw Cen MT"/>
                <a:ea typeface="华文仿宋" panose="02010600040101010101" pitchFamily="2" charset="-122"/>
                <a:cs typeface="+mj-cs"/>
              </a:rPr>
              <a:t>华中科技大学 </a:t>
            </a:r>
            <a:r>
              <a:rPr kumimoji="0" lang="zh-CN" altLang="en-US" sz="2400" b="0" cap="none" dirty="0">
                <a:solidFill>
                  <a:srgbClr val="775F55"/>
                </a:solidFill>
                <a:latin typeface="Tw Cen MT"/>
                <a:ea typeface="华文仿宋" panose="02010600040101010101" pitchFamily="2" charset="-122"/>
              </a:rPr>
              <a:t>电信学院 人工智能研究所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Tw Cen MT"/>
              <a:ea typeface="华文仿宋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3796823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95288" y="3213100"/>
            <a:ext cx="2808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AutoNum type="circleNumDbPlain"/>
            </a:pPr>
            <a:r>
              <a:rPr lang="zh-CN" altLang="en-US" sz="2400">
                <a:latin typeface="Times New Roman" panose="02020603050405020304" pitchFamily="18" charset="0"/>
              </a:rPr>
              <a:t>空链队的特征？</a:t>
            </a:r>
            <a:endParaRPr lang="zh-CN" altLang="en-US" sz="240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270828" y="486074"/>
            <a:ext cx="8605838" cy="2286690"/>
            <a:chOff x="96" y="668"/>
            <a:chExt cx="5314" cy="1636"/>
          </a:xfrm>
        </p:grpSpPr>
        <p:sp>
          <p:nvSpPr>
            <p:cNvPr id="23603" name="Text Box 4"/>
            <p:cNvSpPr txBox="1">
              <a:spLocks noChangeArrowheads="1"/>
            </p:cNvSpPr>
            <p:nvPr/>
          </p:nvSpPr>
          <p:spPr bwMode="auto">
            <a:xfrm>
              <a:off x="96" y="984"/>
              <a:ext cx="223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Q</a:t>
              </a:r>
            </a:p>
          </p:txBody>
        </p:sp>
        <p:sp>
          <p:nvSpPr>
            <p:cNvPr id="23604" name="Line 5"/>
            <p:cNvSpPr>
              <a:spLocks noChangeShapeType="1"/>
            </p:cNvSpPr>
            <p:nvPr/>
          </p:nvSpPr>
          <p:spPr bwMode="auto">
            <a:xfrm>
              <a:off x="518" y="1207"/>
              <a:ext cx="3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05" name="Rectangle 6"/>
            <p:cNvSpPr>
              <a:spLocks noChangeArrowheads="1"/>
            </p:cNvSpPr>
            <p:nvPr/>
          </p:nvSpPr>
          <p:spPr bwMode="auto">
            <a:xfrm>
              <a:off x="345" y="1096"/>
              <a:ext cx="28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606" name="Line 7"/>
            <p:cNvSpPr>
              <a:spLocks noChangeShapeType="1"/>
            </p:cNvSpPr>
            <p:nvPr/>
          </p:nvSpPr>
          <p:spPr bwMode="auto">
            <a:xfrm>
              <a:off x="345" y="1096"/>
              <a:ext cx="28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07" name="Line 8"/>
            <p:cNvSpPr>
              <a:spLocks noChangeShapeType="1"/>
            </p:cNvSpPr>
            <p:nvPr/>
          </p:nvSpPr>
          <p:spPr bwMode="auto">
            <a:xfrm>
              <a:off x="345" y="1388"/>
              <a:ext cx="28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08" name="Line 9"/>
            <p:cNvSpPr>
              <a:spLocks noChangeShapeType="1"/>
            </p:cNvSpPr>
            <p:nvPr/>
          </p:nvSpPr>
          <p:spPr bwMode="auto">
            <a:xfrm>
              <a:off x="345" y="1096"/>
              <a:ext cx="0" cy="2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09" name="Line 10"/>
            <p:cNvSpPr>
              <a:spLocks noChangeShapeType="1"/>
            </p:cNvSpPr>
            <p:nvPr/>
          </p:nvSpPr>
          <p:spPr bwMode="auto">
            <a:xfrm>
              <a:off x="633" y="1096"/>
              <a:ext cx="0" cy="2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10" name="Text Box 11"/>
            <p:cNvSpPr txBox="1">
              <a:spLocks noChangeArrowheads="1"/>
            </p:cNvSpPr>
            <p:nvPr/>
          </p:nvSpPr>
          <p:spPr bwMode="auto">
            <a:xfrm>
              <a:off x="4228" y="1933"/>
              <a:ext cx="6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(</a:t>
              </a:r>
              <a:r>
                <a:rPr lang="zh-CN" altLang="en-US" sz="2400">
                  <a:latin typeface="Times New Roman" panose="02020603050405020304" pitchFamily="18" charset="0"/>
                </a:rPr>
                <a:t>队尾</a:t>
              </a:r>
              <a:r>
                <a:rPr lang="en-US" altLang="zh-CN" sz="2400">
                  <a:latin typeface="Times New Roman" panose="02020603050405020304" pitchFamily="18" charset="0"/>
                </a:rPr>
                <a:t>)</a:t>
              </a:r>
              <a:endPara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611" name="Text Box 12"/>
            <p:cNvSpPr txBox="1">
              <a:spLocks noChangeArrowheads="1"/>
            </p:cNvSpPr>
            <p:nvPr/>
          </p:nvSpPr>
          <p:spPr bwMode="auto">
            <a:xfrm>
              <a:off x="2542" y="1920"/>
              <a:ext cx="6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(</a:t>
              </a:r>
              <a:r>
                <a:rPr lang="zh-CN" altLang="en-US" sz="2400">
                  <a:latin typeface="Times New Roman" panose="02020603050405020304" pitchFamily="18" charset="0"/>
                </a:rPr>
                <a:t>队首</a:t>
              </a:r>
              <a:r>
                <a:rPr lang="en-US" altLang="zh-CN" sz="2400">
                  <a:latin typeface="Times New Roman" panose="02020603050405020304" pitchFamily="18" charset="0"/>
                </a:rPr>
                <a:t>)</a:t>
              </a:r>
              <a:endPara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612" name="Text Box 13"/>
            <p:cNvSpPr txBox="1">
              <a:spLocks noChangeArrowheads="1"/>
            </p:cNvSpPr>
            <p:nvPr/>
          </p:nvSpPr>
          <p:spPr bwMode="auto">
            <a:xfrm>
              <a:off x="912" y="1176"/>
              <a:ext cx="685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front</a:t>
              </a:r>
            </a:p>
          </p:txBody>
        </p:sp>
        <p:sp>
          <p:nvSpPr>
            <p:cNvPr id="23613" name="Rectangle 14"/>
            <p:cNvSpPr>
              <a:spLocks noChangeArrowheads="1"/>
            </p:cNvSpPr>
            <p:nvPr/>
          </p:nvSpPr>
          <p:spPr bwMode="auto">
            <a:xfrm>
              <a:off x="864" y="768"/>
              <a:ext cx="4546" cy="153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3614" name="Line 15"/>
            <p:cNvSpPr>
              <a:spLocks noChangeShapeType="1"/>
            </p:cNvSpPr>
            <p:nvPr/>
          </p:nvSpPr>
          <p:spPr bwMode="auto">
            <a:xfrm flipV="1">
              <a:off x="1248" y="1680"/>
              <a:ext cx="57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grpSp>
          <p:nvGrpSpPr>
            <p:cNvPr id="23615" name="Group 16"/>
            <p:cNvGrpSpPr>
              <a:grpSpLocks/>
            </p:cNvGrpSpPr>
            <p:nvPr/>
          </p:nvGrpSpPr>
          <p:grpSpPr bwMode="auto">
            <a:xfrm>
              <a:off x="1053" y="1535"/>
              <a:ext cx="288" cy="287"/>
              <a:chOff x="1783" y="1969"/>
              <a:chExt cx="288" cy="287"/>
            </a:xfrm>
          </p:grpSpPr>
          <p:sp>
            <p:nvSpPr>
              <p:cNvPr id="23657" name="Rectangle 17"/>
              <p:cNvSpPr>
                <a:spLocks noChangeArrowheads="1"/>
              </p:cNvSpPr>
              <p:nvPr/>
            </p:nvSpPr>
            <p:spPr bwMode="auto">
              <a:xfrm>
                <a:off x="1783" y="1969"/>
                <a:ext cx="28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658" name="Line 18"/>
              <p:cNvSpPr>
                <a:spLocks noChangeShapeType="1"/>
              </p:cNvSpPr>
              <p:nvPr/>
            </p:nvSpPr>
            <p:spPr bwMode="auto">
              <a:xfrm>
                <a:off x="1783" y="1969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9" name="Line 19"/>
              <p:cNvSpPr>
                <a:spLocks noChangeShapeType="1"/>
              </p:cNvSpPr>
              <p:nvPr/>
            </p:nvSpPr>
            <p:spPr bwMode="auto">
              <a:xfrm>
                <a:off x="1783" y="2256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60" name="Line 20"/>
              <p:cNvSpPr>
                <a:spLocks noChangeShapeType="1"/>
              </p:cNvSpPr>
              <p:nvPr/>
            </p:nvSpPr>
            <p:spPr bwMode="auto">
              <a:xfrm>
                <a:off x="1783" y="1969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61" name="Line 21"/>
              <p:cNvSpPr>
                <a:spLocks noChangeShapeType="1"/>
              </p:cNvSpPr>
              <p:nvPr/>
            </p:nvSpPr>
            <p:spPr bwMode="auto">
              <a:xfrm>
                <a:off x="2071" y="1969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62" name="Oval 22"/>
              <p:cNvSpPr>
                <a:spLocks noChangeAspect="1" noChangeArrowheads="1"/>
              </p:cNvSpPr>
              <p:nvPr/>
            </p:nvSpPr>
            <p:spPr bwMode="auto">
              <a:xfrm>
                <a:off x="1879" y="2051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</p:grpSp>
        <p:sp>
          <p:nvSpPr>
            <p:cNvPr id="23616" name="Rectangle 23"/>
            <p:cNvSpPr>
              <a:spLocks noChangeArrowheads="1"/>
            </p:cNvSpPr>
            <p:nvPr/>
          </p:nvSpPr>
          <p:spPr bwMode="auto">
            <a:xfrm>
              <a:off x="2705" y="1511"/>
              <a:ext cx="22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grpSp>
          <p:nvGrpSpPr>
            <p:cNvPr id="23617" name="Group 24"/>
            <p:cNvGrpSpPr>
              <a:grpSpLocks/>
            </p:cNvGrpSpPr>
            <p:nvPr/>
          </p:nvGrpSpPr>
          <p:grpSpPr bwMode="auto">
            <a:xfrm>
              <a:off x="2619" y="1509"/>
              <a:ext cx="815" cy="339"/>
              <a:chOff x="2142" y="1509"/>
              <a:chExt cx="815" cy="339"/>
            </a:xfrm>
          </p:grpSpPr>
          <p:sp>
            <p:nvSpPr>
              <p:cNvPr id="23650" name="Rectangle 25"/>
              <p:cNvSpPr>
                <a:spLocks noChangeArrowheads="1"/>
              </p:cNvSpPr>
              <p:nvPr/>
            </p:nvSpPr>
            <p:spPr bwMode="auto">
              <a:xfrm>
                <a:off x="2142" y="1511"/>
                <a:ext cx="33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</a:rPr>
                  <a:t>a1</a:t>
                </a:r>
              </a:p>
            </p:txBody>
          </p:sp>
          <p:sp>
            <p:nvSpPr>
              <p:cNvPr id="23651" name="Line 26"/>
              <p:cNvSpPr>
                <a:spLocks noChangeShapeType="1"/>
              </p:cNvSpPr>
              <p:nvPr/>
            </p:nvSpPr>
            <p:spPr bwMode="auto">
              <a:xfrm flipV="1">
                <a:off x="2142" y="1509"/>
                <a:ext cx="527" cy="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2" name="Line 27"/>
              <p:cNvSpPr>
                <a:spLocks noChangeShapeType="1"/>
              </p:cNvSpPr>
              <p:nvPr/>
            </p:nvSpPr>
            <p:spPr bwMode="auto">
              <a:xfrm flipV="1">
                <a:off x="2142" y="1837"/>
                <a:ext cx="52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3" name="Line 28"/>
              <p:cNvSpPr>
                <a:spLocks noChangeShapeType="1"/>
              </p:cNvSpPr>
              <p:nvPr/>
            </p:nvSpPr>
            <p:spPr bwMode="auto">
              <a:xfrm>
                <a:off x="2142" y="1511"/>
                <a:ext cx="0" cy="32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4" name="Line 29"/>
              <p:cNvSpPr>
                <a:spLocks noChangeShapeType="1"/>
              </p:cNvSpPr>
              <p:nvPr/>
            </p:nvSpPr>
            <p:spPr bwMode="auto">
              <a:xfrm>
                <a:off x="2477" y="1522"/>
                <a:ext cx="0" cy="3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5" name="Line 30"/>
              <p:cNvSpPr>
                <a:spLocks noChangeShapeType="1"/>
              </p:cNvSpPr>
              <p:nvPr/>
            </p:nvSpPr>
            <p:spPr bwMode="auto">
              <a:xfrm>
                <a:off x="2669" y="1517"/>
                <a:ext cx="0" cy="30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56" name="Line 31"/>
              <p:cNvSpPr>
                <a:spLocks noChangeShapeType="1"/>
              </p:cNvSpPr>
              <p:nvPr/>
            </p:nvSpPr>
            <p:spPr bwMode="auto">
              <a:xfrm>
                <a:off x="2540" y="1655"/>
                <a:ext cx="41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</p:grpSp>
        <p:grpSp>
          <p:nvGrpSpPr>
            <p:cNvPr id="23618" name="Group 32"/>
            <p:cNvGrpSpPr>
              <a:grpSpLocks/>
            </p:cNvGrpSpPr>
            <p:nvPr/>
          </p:nvGrpSpPr>
          <p:grpSpPr bwMode="auto">
            <a:xfrm>
              <a:off x="3448" y="1515"/>
              <a:ext cx="815" cy="339"/>
              <a:chOff x="2142" y="1509"/>
              <a:chExt cx="815" cy="339"/>
            </a:xfrm>
          </p:grpSpPr>
          <p:sp>
            <p:nvSpPr>
              <p:cNvPr id="23643" name="Rectangle 33"/>
              <p:cNvSpPr>
                <a:spLocks noChangeArrowheads="1"/>
              </p:cNvSpPr>
              <p:nvPr/>
            </p:nvSpPr>
            <p:spPr bwMode="auto">
              <a:xfrm>
                <a:off x="2142" y="1511"/>
                <a:ext cx="33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</a:rPr>
                  <a:t>a2</a:t>
                </a:r>
              </a:p>
            </p:txBody>
          </p:sp>
          <p:sp>
            <p:nvSpPr>
              <p:cNvPr id="23644" name="Line 34"/>
              <p:cNvSpPr>
                <a:spLocks noChangeShapeType="1"/>
              </p:cNvSpPr>
              <p:nvPr/>
            </p:nvSpPr>
            <p:spPr bwMode="auto">
              <a:xfrm flipV="1">
                <a:off x="2142" y="1509"/>
                <a:ext cx="527" cy="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5" name="Line 35"/>
              <p:cNvSpPr>
                <a:spLocks noChangeShapeType="1"/>
              </p:cNvSpPr>
              <p:nvPr/>
            </p:nvSpPr>
            <p:spPr bwMode="auto">
              <a:xfrm flipV="1">
                <a:off x="2142" y="1837"/>
                <a:ext cx="52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6" name="Line 36"/>
              <p:cNvSpPr>
                <a:spLocks noChangeShapeType="1"/>
              </p:cNvSpPr>
              <p:nvPr/>
            </p:nvSpPr>
            <p:spPr bwMode="auto">
              <a:xfrm>
                <a:off x="2142" y="1511"/>
                <a:ext cx="0" cy="32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7" name="Line 37"/>
              <p:cNvSpPr>
                <a:spLocks noChangeShapeType="1"/>
              </p:cNvSpPr>
              <p:nvPr/>
            </p:nvSpPr>
            <p:spPr bwMode="auto">
              <a:xfrm>
                <a:off x="2477" y="1522"/>
                <a:ext cx="0" cy="3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8" name="Line 38"/>
              <p:cNvSpPr>
                <a:spLocks noChangeShapeType="1"/>
              </p:cNvSpPr>
              <p:nvPr/>
            </p:nvSpPr>
            <p:spPr bwMode="auto">
              <a:xfrm>
                <a:off x="2669" y="1517"/>
                <a:ext cx="0" cy="30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9" name="Line 39"/>
              <p:cNvSpPr>
                <a:spLocks noChangeShapeType="1"/>
              </p:cNvSpPr>
              <p:nvPr/>
            </p:nvSpPr>
            <p:spPr bwMode="auto">
              <a:xfrm>
                <a:off x="2540" y="1655"/>
                <a:ext cx="41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</p:grpSp>
        <p:sp>
          <p:nvSpPr>
            <p:cNvPr id="23619" name="Rectangle 40"/>
            <p:cNvSpPr>
              <a:spLocks noChangeArrowheads="1"/>
            </p:cNvSpPr>
            <p:nvPr/>
          </p:nvSpPr>
          <p:spPr bwMode="auto">
            <a:xfrm>
              <a:off x="1822" y="1511"/>
              <a:ext cx="335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620" name="Line 41"/>
            <p:cNvSpPr>
              <a:spLocks noChangeShapeType="1"/>
            </p:cNvSpPr>
            <p:nvPr/>
          </p:nvSpPr>
          <p:spPr bwMode="auto">
            <a:xfrm flipV="1">
              <a:off x="1822" y="1509"/>
              <a:ext cx="527" cy="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1" name="Line 42"/>
            <p:cNvSpPr>
              <a:spLocks noChangeShapeType="1"/>
            </p:cNvSpPr>
            <p:nvPr/>
          </p:nvSpPr>
          <p:spPr bwMode="auto">
            <a:xfrm flipV="1">
              <a:off x="1822" y="1837"/>
              <a:ext cx="52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2" name="Line 43"/>
            <p:cNvSpPr>
              <a:spLocks noChangeShapeType="1"/>
            </p:cNvSpPr>
            <p:nvPr/>
          </p:nvSpPr>
          <p:spPr bwMode="auto">
            <a:xfrm>
              <a:off x="1822" y="1511"/>
              <a:ext cx="0" cy="3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3" name="Line 44"/>
            <p:cNvSpPr>
              <a:spLocks noChangeShapeType="1"/>
            </p:cNvSpPr>
            <p:nvPr/>
          </p:nvSpPr>
          <p:spPr bwMode="auto">
            <a:xfrm>
              <a:off x="2157" y="1522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4" name="Line 45"/>
            <p:cNvSpPr>
              <a:spLocks noChangeShapeType="1"/>
            </p:cNvSpPr>
            <p:nvPr/>
          </p:nvSpPr>
          <p:spPr bwMode="auto">
            <a:xfrm>
              <a:off x="2349" y="1517"/>
              <a:ext cx="0" cy="30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5" name="Line 46"/>
            <p:cNvSpPr>
              <a:spLocks noChangeShapeType="1"/>
            </p:cNvSpPr>
            <p:nvPr/>
          </p:nvSpPr>
          <p:spPr bwMode="auto">
            <a:xfrm>
              <a:off x="2186" y="1655"/>
              <a:ext cx="4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grpSp>
          <p:nvGrpSpPr>
            <p:cNvPr id="23626" name="Group 47"/>
            <p:cNvGrpSpPr>
              <a:grpSpLocks/>
            </p:cNvGrpSpPr>
            <p:nvPr/>
          </p:nvGrpSpPr>
          <p:grpSpPr bwMode="auto">
            <a:xfrm>
              <a:off x="4253" y="1513"/>
              <a:ext cx="575" cy="378"/>
              <a:chOff x="4253" y="1523"/>
              <a:chExt cx="575" cy="378"/>
            </a:xfrm>
          </p:grpSpPr>
          <p:sp>
            <p:nvSpPr>
              <p:cNvPr id="23636" name="Rectangle 48"/>
              <p:cNvSpPr>
                <a:spLocks noChangeArrowheads="1"/>
              </p:cNvSpPr>
              <p:nvPr/>
            </p:nvSpPr>
            <p:spPr bwMode="auto">
              <a:xfrm>
                <a:off x="4253" y="1525"/>
                <a:ext cx="335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</a:rPr>
                  <a:t>a3</a:t>
                </a:r>
              </a:p>
            </p:txBody>
          </p:sp>
          <p:sp>
            <p:nvSpPr>
              <p:cNvPr id="23637" name="Line 49"/>
              <p:cNvSpPr>
                <a:spLocks noChangeShapeType="1"/>
              </p:cNvSpPr>
              <p:nvPr/>
            </p:nvSpPr>
            <p:spPr bwMode="auto">
              <a:xfrm flipV="1">
                <a:off x="4253" y="1523"/>
                <a:ext cx="527" cy="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38" name="Line 50"/>
              <p:cNvSpPr>
                <a:spLocks noChangeShapeType="1"/>
              </p:cNvSpPr>
              <p:nvPr/>
            </p:nvSpPr>
            <p:spPr bwMode="auto">
              <a:xfrm flipV="1">
                <a:off x="4253" y="1851"/>
                <a:ext cx="52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39" name="Line 51"/>
              <p:cNvSpPr>
                <a:spLocks noChangeShapeType="1"/>
              </p:cNvSpPr>
              <p:nvPr/>
            </p:nvSpPr>
            <p:spPr bwMode="auto">
              <a:xfrm>
                <a:off x="4253" y="1525"/>
                <a:ext cx="0" cy="32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0" name="Line 52"/>
              <p:cNvSpPr>
                <a:spLocks noChangeShapeType="1"/>
              </p:cNvSpPr>
              <p:nvPr/>
            </p:nvSpPr>
            <p:spPr bwMode="auto">
              <a:xfrm>
                <a:off x="4588" y="1536"/>
                <a:ext cx="0" cy="3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1" name="Line 53"/>
              <p:cNvSpPr>
                <a:spLocks noChangeShapeType="1"/>
              </p:cNvSpPr>
              <p:nvPr/>
            </p:nvSpPr>
            <p:spPr bwMode="auto">
              <a:xfrm>
                <a:off x="4780" y="1531"/>
                <a:ext cx="0" cy="30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642" name="Text Box 54"/>
              <p:cNvSpPr txBox="1">
                <a:spLocks noChangeArrowheads="1"/>
              </p:cNvSpPr>
              <p:nvPr/>
            </p:nvSpPr>
            <p:spPr bwMode="auto">
              <a:xfrm>
                <a:off x="4541" y="1527"/>
                <a:ext cx="287" cy="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zh-CN" sz="2800" b="0" dirty="0">
                    <a:latin typeface="Times New Roman" panose="02020603050405020304" pitchFamily="18" charset="0"/>
                    <a:ea typeface="Hiragino Sans GB W3" panose="020B0300000000000000" pitchFamily="34" charset="-128"/>
                  </a:rPr>
                  <a:t>^</a:t>
                </a:r>
              </a:p>
            </p:txBody>
          </p:sp>
        </p:grpSp>
        <p:sp>
          <p:nvSpPr>
            <p:cNvPr id="23627" name="Text Box 55"/>
            <p:cNvSpPr txBox="1">
              <a:spLocks noChangeArrowheads="1"/>
            </p:cNvSpPr>
            <p:nvPr/>
          </p:nvSpPr>
          <p:spPr bwMode="auto">
            <a:xfrm>
              <a:off x="4697" y="668"/>
              <a:ext cx="541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rear</a:t>
              </a:r>
            </a:p>
          </p:txBody>
        </p:sp>
        <p:sp>
          <p:nvSpPr>
            <p:cNvPr id="23628" name="Line 56"/>
            <p:cNvSpPr>
              <a:spLocks noChangeShapeType="1"/>
            </p:cNvSpPr>
            <p:nvPr/>
          </p:nvSpPr>
          <p:spPr bwMode="auto">
            <a:xfrm flipH="1">
              <a:off x="4368" y="1104"/>
              <a:ext cx="576" cy="38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29" name="Rectangle 57"/>
            <p:cNvSpPr>
              <a:spLocks noChangeArrowheads="1"/>
            </p:cNvSpPr>
            <p:nvPr/>
          </p:nvSpPr>
          <p:spPr bwMode="auto">
            <a:xfrm>
              <a:off x="4797" y="1009"/>
              <a:ext cx="28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630" name="Line 58"/>
            <p:cNvSpPr>
              <a:spLocks noChangeShapeType="1"/>
            </p:cNvSpPr>
            <p:nvPr/>
          </p:nvSpPr>
          <p:spPr bwMode="auto">
            <a:xfrm>
              <a:off x="4797" y="1009"/>
              <a:ext cx="28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31" name="Line 59"/>
            <p:cNvSpPr>
              <a:spLocks noChangeShapeType="1"/>
            </p:cNvSpPr>
            <p:nvPr/>
          </p:nvSpPr>
          <p:spPr bwMode="auto">
            <a:xfrm>
              <a:off x="4797" y="1296"/>
              <a:ext cx="28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32" name="Line 60"/>
            <p:cNvSpPr>
              <a:spLocks noChangeShapeType="1"/>
            </p:cNvSpPr>
            <p:nvPr/>
          </p:nvSpPr>
          <p:spPr bwMode="auto">
            <a:xfrm>
              <a:off x="4797" y="1009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33" name="Line 61"/>
            <p:cNvSpPr>
              <a:spLocks noChangeShapeType="1"/>
            </p:cNvSpPr>
            <p:nvPr/>
          </p:nvSpPr>
          <p:spPr bwMode="auto">
            <a:xfrm>
              <a:off x="5085" y="1009"/>
              <a:ext cx="0" cy="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634" name="Oval 62"/>
            <p:cNvSpPr>
              <a:spLocks noChangeAspect="1" noChangeArrowheads="1"/>
            </p:cNvSpPr>
            <p:nvPr/>
          </p:nvSpPr>
          <p:spPr bwMode="auto">
            <a:xfrm>
              <a:off x="4893" y="1091"/>
              <a:ext cx="68" cy="6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3635" name="Text Box 63"/>
            <p:cNvSpPr txBox="1">
              <a:spLocks noChangeArrowheads="1"/>
            </p:cNvSpPr>
            <p:nvPr/>
          </p:nvSpPr>
          <p:spPr bwMode="auto">
            <a:xfrm>
              <a:off x="1941" y="861"/>
              <a:ext cx="240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p</a:t>
              </a:r>
            </a:p>
          </p:txBody>
        </p:sp>
      </p:grpSp>
      <p:sp>
        <p:nvSpPr>
          <p:cNvPr id="19461" name="Rectangle 90"/>
          <p:cNvSpPr>
            <a:spLocks noChangeArrowheads="1"/>
          </p:cNvSpPr>
          <p:nvPr/>
        </p:nvSpPr>
        <p:spPr bwMode="auto">
          <a:xfrm>
            <a:off x="395288" y="4556125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③ </a:t>
            </a:r>
            <a:r>
              <a:rPr lang="zh-CN" altLang="en-US" sz="2400">
                <a:latin typeface="Times New Roman" panose="02020603050405020304" pitchFamily="18" charset="0"/>
              </a:rPr>
              <a:t>怎样实现链队的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入队和出队操</a:t>
            </a:r>
            <a:r>
              <a:rPr lang="zh-CN" altLang="en-US" sz="2400">
                <a:latin typeface="Times New Roman" panose="02020603050405020304" pitchFamily="18" charset="0"/>
              </a:rPr>
              <a:t>作？</a:t>
            </a:r>
          </a:p>
        </p:txBody>
      </p:sp>
      <p:sp>
        <p:nvSpPr>
          <p:cNvPr id="19462" name="Rectangle 92"/>
          <p:cNvSpPr>
            <a:spLocks noChangeArrowheads="1"/>
          </p:cNvSpPr>
          <p:nvPr/>
        </p:nvSpPr>
        <p:spPr bwMode="auto">
          <a:xfrm>
            <a:off x="395288" y="3929063"/>
            <a:ext cx="2405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② </a:t>
            </a:r>
            <a:r>
              <a:rPr lang="zh-CN" altLang="en-US" sz="2400">
                <a:latin typeface="Times New Roman" panose="02020603050405020304" pitchFamily="18" charset="0"/>
              </a:rPr>
              <a:t>链队会满吗？</a:t>
            </a:r>
          </a:p>
        </p:txBody>
      </p:sp>
      <p:grpSp>
        <p:nvGrpSpPr>
          <p:cNvPr id="7" name="Group 116"/>
          <p:cNvGrpSpPr>
            <a:grpSpLocks/>
          </p:cNvGrpSpPr>
          <p:nvPr/>
        </p:nvGrpSpPr>
        <p:grpSpPr bwMode="auto">
          <a:xfrm>
            <a:off x="3132138" y="2908025"/>
            <a:ext cx="4225925" cy="995347"/>
            <a:chOff x="3131840" y="2908803"/>
            <a:chExt cx="4226024" cy="994792"/>
          </a:xfrm>
        </p:grpSpPr>
        <p:grpSp>
          <p:nvGrpSpPr>
            <p:cNvPr id="23576" name="Group 64"/>
            <p:cNvGrpSpPr>
              <a:grpSpLocks/>
            </p:cNvGrpSpPr>
            <p:nvPr/>
          </p:nvGrpSpPr>
          <p:grpSpPr bwMode="auto">
            <a:xfrm>
              <a:off x="5148064" y="2908803"/>
              <a:ext cx="2209800" cy="994792"/>
              <a:chOff x="3635" y="2523"/>
              <a:chExt cx="1837" cy="678"/>
            </a:xfrm>
          </p:grpSpPr>
          <p:sp>
            <p:nvSpPr>
              <p:cNvPr id="23578" name="Text Box 65"/>
              <p:cNvSpPr txBox="1">
                <a:spLocks noChangeArrowheads="1"/>
              </p:cNvSpPr>
              <p:nvPr/>
            </p:nvSpPr>
            <p:spPr bwMode="auto">
              <a:xfrm>
                <a:off x="3635" y="2533"/>
                <a:ext cx="685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Hiragino Sans GB W3" panose="020B0300000000000000" pitchFamily="34" charset="-128"/>
                  </a:rPr>
                  <a:t>front</a:t>
                </a:r>
              </a:p>
            </p:txBody>
          </p:sp>
          <p:sp>
            <p:nvSpPr>
              <p:cNvPr id="23579" name="Line 66"/>
              <p:cNvSpPr>
                <a:spLocks noChangeShapeType="1"/>
              </p:cNvSpPr>
              <p:nvPr/>
            </p:nvSpPr>
            <p:spPr bwMode="auto">
              <a:xfrm>
                <a:off x="4128" y="2943"/>
                <a:ext cx="240" cy="1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grpSp>
            <p:nvGrpSpPr>
              <p:cNvPr id="23580" name="Group 67"/>
              <p:cNvGrpSpPr>
                <a:grpSpLocks/>
              </p:cNvGrpSpPr>
              <p:nvPr/>
            </p:nvGrpSpPr>
            <p:grpSpPr bwMode="auto">
              <a:xfrm>
                <a:off x="3840" y="2811"/>
                <a:ext cx="288" cy="197"/>
                <a:chOff x="1783" y="1969"/>
                <a:chExt cx="288" cy="287"/>
              </a:xfrm>
            </p:grpSpPr>
            <p:sp>
              <p:nvSpPr>
                <p:cNvPr id="23597" name="Rectangle 68"/>
                <p:cNvSpPr>
                  <a:spLocks noChangeArrowheads="1"/>
                </p:cNvSpPr>
                <p:nvPr/>
              </p:nvSpPr>
              <p:spPr bwMode="auto">
                <a:xfrm>
                  <a:off x="1783" y="1969"/>
                  <a:ext cx="288" cy="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2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zh-CN" sz="2400" b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598" name="Line 69"/>
                <p:cNvSpPr>
                  <a:spLocks noChangeShapeType="1"/>
                </p:cNvSpPr>
                <p:nvPr/>
              </p:nvSpPr>
              <p:spPr bwMode="auto">
                <a:xfrm>
                  <a:off x="1783" y="1969"/>
                  <a:ext cx="28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599" name="Line 70"/>
                <p:cNvSpPr>
                  <a:spLocks noChangeShapeType="1"/>
                </p:cNvSpPr>
                <p:nvPr/>
              </p:nvSpPr>
              <p:spPr bwMode="auto">
                <a:xfrm>
                  <a:off x="1783" y="2256"/>
                  <a:ext cx="28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600" name="Line 71"/>
                <p:cNvSpPr>
                  <a:spLocks noChangeShapeType="1"/>
                </p:cNvSpPr>
                <p:nvPr/>
              </p:nvSpPr>
              <p:spPr bwMode="auto">
                <a:xfrm>
                  <a:off x="1783" y="1969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601" name="Line 72"/>
                <p:cNvSpPr>
                  <a:spLocks noChangeShapeType="1"/>
                </p:cNvSpPr>
                <p:nvPr/>
              </p:nvSpPr>
              <p:spPr bwMode="auto">
                <a:xfrm>
                  <a:off x="2071" y="1969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602" name="Oval 73"/>
                <p:cNvSpPr>
                  <a:spLocks noChangeAspect="1" noChangeArrowheads="1"/>
                </p:cNvSpPr>
                <p:nvPr/>
              </p:nvSpPr>
              <p:spPr bwMode="auto">
                <a:xfrm>
                  <a:off x="1879" y="2051"/>
                  <a:ext cx="68" cy="6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2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华康简黑" charset="-122"/>
                  </a:endParaRPr>
                </a:p>
              </p:txBody>
            </p:sp>
          </p:grpSp>
          <p:sp>
            <p:nvSpPr>
              <p:cNvPr id="23581" name="Rectangle 74"/>
              <p:cNvSpPr>
                <a:spLocks noChangeArrowheads="1"/>
              </p:cNvSpPr>
              <p:nvPr/>
            </p:nvSpPr>
            <p:spPr bwMode="auto">
              <a:xfrm>
                <a:off x="4368" y="2845"/>
                <a:ext cx="335" cy="2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82" name="Line 75"/>
              <p:cNvSpPr>
                <a:spLocks noChangeShapeType="1"/>
              </p:cNvSpPr>
              <p:nvPr/>
            </p:nvSpPr>
            <p:spPr bwMode="auto">
              <a:xfrm flipV="1">
                <a:off x="4368" y="2844"/>
                <a:ext cx="527" cy="1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583" name="Line 76"/>
              <p:cNvSpPr>
                <a:spLocks noChangeShapeType="1"/>
              </p:cNvSpPr>
              <p:nvPr/>
            </p:nvSpPr>
            <p:spPr bwMode="auto">
              <a:xfrm flipV="1">
                <a:off x="4368" y="3069"/>
                <a:ext cx="52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584" name="Line 77"/>
              <p:cNvSpPr>
                <a:spLocks noChangeShapeType="1"/>
              </p:cNvSpPr>
              <p:nvPr/>
            </p:nvSpPr>
            <p:spPr bwMode="auto">
              <a:xfrm>
                <a:off x="4368" y="2845"/>
                <a:ext cx="0" cy="22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585" name="Line 78"/>
              <p:cNvSpPr>
                <a:spLocks noChangeShapeType="1"/>
              </p:cNvSpPr>
              <p:nvPr/>
            </p:nvSpPr>
            <p:spPr bwMode="auto">
              <a:xfrm>
                <a:off x="4703" y="2853"/>
                <a:ext cx="0" cy="2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586" name="Line 79"/>
              <p:cNvSpPr>
                <a:spLocks noChangeShapeType="1"/>
              </p:cNvSpPr>
              <p:nvPr/>
            </p:nvSpPr>
            <p:spPr bwMode="auto">
              <a:xfrm>
                <a:off x="4895" y="2849"/>
                <a:ext cx="0" cy="20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3587" name="Rectangle 80"/>
              <p:cNvSpPr>
                <a:spLocks noChangeArrowheads="1"/>
              </p:cNvSpPr>
              <p:nvPr/>
            </p:nvSpPr>
            <p:spPr bwMode="auto">
              <a:xfrm>
                <a:off x="4656" y="2845"/>
                <a:ext cx="293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800" b="0" dirty="0">
                    <a:latin typeface="Times New Roman" panose="02020603050405020304" pitchFamily="18" charset="0"/>
                    <a:ea typeface="Hiragino Sans GB W3" panose="020B0300000000000000" pitchFamily="34" charset="-128"/>
                  </a:rPr>
                  <a:t>^</a:t>
                </a:r>
              </a:p>
            </p:txBody>
          </p:sp>
          <p:sp>
            <p:nvSpPr>
              <p:cNvPr id="23588" name="Text Box 81"/>
              <p:cNvSpPr txBox="1">
                <a:spLocks noChangeArrowheads="1"/>
              </p:cNvSpPr>
              <p:nvPr/>
            </p:nvSpPr>
            <p:spPr bwMode="auto">
              <a:xfrm>
                <a:off x="4931" y="2523"/>
                <a:ext cx="541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zh-CN" sz="2000" b="0" dirty="0">
                    <a:latin typeface="Times New Roman" panose="02020603050405020304" pitchFamily="18" charset="0"/>
                    <a:ea typeface="Hiragino Sans GB W3" panose="020B0300000000000000" pitchFamily="34" charset="-128"/>
                  </a:rPr>
                  <a:t>rear</a:t>
                </a:r>
              </a:p>
            </p:txBody>
          </p:sp>
          <p:grpSp>
            <p:nvGrpSpPr>
              <p:cNvPr id="23589" name="Group 82"/>
              <p:cNvGrpSpPr>
                <a:grpSpLocks/>
              </p:cNvGrpSpPr>
              <p:nvPr/>
            </p:nvGrpSpPr>
            <p:grpSpPr bwMode="auto">
              <a:xfrm>
                <a:off x="4608" y="2580"/>
                <a:ext cx="288" cy="197"/>
                <a:chOff x="3936" y="3120"/>
                <a:chExt cx="288" cy="287"/>
              </a:xfrm>
            </p:grpSpPr>
            <p:sp>
              <p:nvSpPr>
                <p:cNvPr id="23591" name="Rectangle 83"/>
                <p:cNvSpPr>
                  <a:spLocks noChangeArrowheads="1"/>
                </p:cNvSpPr>
                <p:nvPr/>
              </p:nvSpPr>
              <p:spPr bwMode="auto">
                <a:xfrm>
                  <a:off x="3936" y="3120"/>
                  <a:ext cx="288" cy="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2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zh-CN" sz="2400" b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592" name="Line 84"/>
                <p:cNvSpPr>
                  <a:spLocks noChangeShapeType="1"/>
                </p:cNvSpPr>
                <p:nvPr/>
              </p:nvSpPr>
              <p:spPr bwMode="auto">
                <a:xfrm>
                  <a:off x="3936" y="3120"/>
                  <a:ext cx="28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593" name="Line 85"/>
                <p:cNvSpPr>
                  <a:spLocks noChangeShapeType="1"/>
                </p:cNvSpPr>
                <p:nvPr/>
              </p:nvSpPr>
              <p:spPr bwMode="auto">
                <a:xfrm>
                  <a:off x="3936" y="3407"/>
                  <a:ext cx="28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594" name="Line 86"/>
                <p:cNvSpPr>
                  <a:spLocks noChangeShapeType="1"/>
                </p:cNvSpPr>
                <p:nvPr/>
              </p:nvSpPr>
              <p:spPr bwMode="auto">
                <a:xfrm>
                  <a:off x="3936" y="3120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595" name="Line 87"/>
                <p:cNvSpPr>
                  <a:spLocks noChangeShapeType="1"/>
                </p:cNvSpPr>
                <p:nvPr/>
              </p:nvSpPr>
              <p:spPr bwMode="auto">
                <a:xfrm>
                  <a:off x="4224" y="3120"/>
                  <a:ext cx="0" cy="287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23596" name="Oval 88"/>
                <p:cNvSpPr>
                  <a:spLocks noChangeAspect="1" noChangeArrowheads="1"/>
                </p:cNvSpPr>
                <p:nvPr/>
              </p:nvSpPr>
              <p:spPr bwMode="auto">
                <a:xfrm>
                  <a:off x="4032" y="3202"/>
                  <a:ext cx="68" cy="6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2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华康简黑" charset="-122"/>
                  </a:endParaRPr>
                </a:p>
              </p:txBody>
            </p:sp>
          </p:grpSp>
          <p:sp>
            <p:nvSpPr>
              <p:cNvPr id="23590" name="Line 89"/>
              <p:cNvSpPr>
                <a:spLocks noChangeShapeType="1"/>
              </p:cNvSpPr>
              <p:nvPr/>
            </p:nvSpPr>
            <p:spPr bwMode="auto">
              <a:xfrm flipH="1">
                <a:off x="4560" y="2646"/>
                <a:ext cx="192" cy="198"/>
              </a:xfrm>
              <a:prstGeom prst="line">
                <a:avLst/>
              </a:prstGeom>
              <a:noFill/>
              <a:ln w="31750">
                <a:solidFill>
                  <a:schemeClr val="accent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</p:grpSp>
        <p:sp>
          <p:nvSpPr>
            <p:cNvPr id="23577" name="Rectangle 93"/>
            <p:cNvSpPr>
              <a:spLocks noChangeArrowheads="1"/>
            </p:cNvSpPr>
            <p:nvPr/>
          </p:nvSpPr>
          <p:spPr bwMode="auto">
            <a:xfrm>
              <a:off x="3131840" y="3212976"/>
              <a:ext cx="19442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front==rear</a:t>
              </a:r>
            </a:p>
          </p:txBody>
        </p:sp>
      </p:grpSp>
      <p:sp>
        <p:nvSpPr>
          <p:cNvPr id="19464" name="Rectangle 94"/>
          <p:cNvSpPr>
            <a:spLocks noChangeArrowheads="1"/>
          </p:cNvSpPr>
          <p:nvPr/>
        </p:nvSpPr>
        <p:spPr bwMode="auto">
          <a:xfrm>
            <a:off x="2771775" y="4005263"/>
            <a:ext cx="5973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009900"/>
                </a:solidFill>
                <a:latin typeface="Times New Roman" panose="02020603050405020304" pitchFamily="18" charset="0"/>
              </a:rPr>
              <a:t>一般不会，因为删除时有</a:t>
            </a:r>
            <a:r>
              <a:rPr lang="en-US" altLang="zh-CN" sz="2000">
                <a:solidFill>
                  <a:srgbClr val="009900"/>
                </a:solidFill>
                <a:latin typeface="Times New Roman" panose="02020603050405020304" pitchFamily="18" charset="0"/>
              </a:rPr>
              <a:t>free</a:t>
            </a:r>
            <a:r>
              <a:rPr lang="zh-CN" altLang="en-US" sz="2000">
                <a:solidFill>
                  <a:srgbClr val="009900"/>
                </a:solidFill>
                <a:latin typeface="Times New Roman" panose="02020603050405020304" pitchFamily="18" charset="0"/>
              </a:rPr>
              <a:t>动作。除非内存不足！</a:t>
            </a:r>
          </a:p>
        </p:txBody>
      </p:sp>
      <p:sp>
        <p:nvSpPr>
          <p:cNvPr id="19465" name="Rectangle 95"/>
          <p:cNvSpPr>
            <a:spLocks noChangeArrowheads="1"/>
          </p:cNvSpPr>
          <p:nvPr/>
        </p:nvSpPr>
        <p:spPr bwMode="auto">
          <a:xfrm>
            <a:off x="250825" y="5876925"/>
            <a:ext cx="8713788" cy="461963"/>
          </a:xfrm>
          <a:prstGeom prst="rect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出队（头部删除）：</a:t>
            </a:r>
            <a:r>
              <a:rPr lang="en-US" altLang="zh-CN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p=front-&gt;next; front-&gt;next=p-&gt;next; free(p);</a:t>
            </a:r>
          </a:p>
        </p:txBody>
      </p:sp>
      <p:grpSp>
        <p:nvGrpSpPr>
          <p:cNvPr id="11" name="Group 96"/>
          <p:cNvGrpSpPr>
            <a:grpSpLocks/>
          </p:cNvGrpSpPr>
          <p:nvPr/>
        </p:nvGrpSpPr>
        <p:grpSpPr bwMode="auto">
          <a:xfrm>
            <a:off x="6372225" y="4991864"/>
            <a:ext cx="1315539" cy="703674"/>
            <a:chOff x="4656" y="2041"/>
            <a:chExt cx="796" cy="352"/>
          </a:xfrm>
        </p:grpSpPr>
        <p:sp>
          <p:nvSpPr>
            <p:cNvPr id="23567" name="Text Box 97"/>
            <p:cNvSpPr txBox="1">
              <a:spLocks noChangeArrowheads="1"/>
            </p:cNvSpPr>
            <p:nvPr/>
          </p:nvSpPr>
          <p:spPr bwMode="auto">
            <a:xfrm>
              <a:off x="4656" y="2041"/>
              <a:ext cx="327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000" b="0" dirty="0">
                  <a:solidFill>
                    <a:srgbClr val="FF3399"/>
                  </a:solidFill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S</a:t>
              </a:r>
            </a:p>
          </p:txBody>
        </p:sp>
        <p:sp>
          <p:nvSpPr>
            <p:cNvPr id="23568" name="Rectangle 98"/>
            <p:cNvSpPr>
              <a:spLocks noChangeArrowheads="1"/>
            </p:cNvSpPr>
            <p:nvPr/>
          </p:nvSpPr>
          <p:spPr bwMode="auto">
            <a:xfrm>
              <a:off x="5019" y="2161"/>
              <a:ext cx="254" cy="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000">
                  <a:solidFill>
                    <a:schemeClr val="bg2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3569" name="Line 99"/>
            <p:cNvSpPr>
              <a:spLocks noChangeShapeType="1"/>
            </p:cNvSpPr>
            <p:nvPr/>
          </p:nvSpPr>
          <p:spPr bwMode="auto">
            <a:xfrm flipV="1">
              <a:off x="5019" y="2160"/>
              <a:ext cx="400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570" name="Line 100"/>
            <p:cNvSpPr>
              <a:spLocks noChangeShapeType="1"/>
            </p:cNvSpPr>
            <p:nvPr/>
          </p:nvSpPr>
          <p:spPr bwMode="auto">
            <a:xfrm flipV="1">
              <a:off x="5019" y="2385"/>
              <a:ext cx="4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571" name="Line 101"/>
            <p:cNvSpPr>
              <a:spLocks noChangeShapeType="1"/>
            </p:cNvSpPr>
            <p:nvPr/>
          </p:nvSpPr>
          <p:spPr bwMode="auto">
            <a:xfrm>
              <a:off x="5019" y="2161"/>
              <a:ext cx="0" cy="22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572" name="Line 102"/>
            <p:cNvSpPr>
              <a:spLocks noChangeShapeType="1"/>
            </p:cNvSpPr>
            <p:nvPr/>
          </p:nvSpPr>
          <p:spPr bwMode="auto">
            <a:xfrm>
              <a:off x="5273" y="2169"/>
              <a:ext cx="0" cy="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573" name="Line 103"/>
            <p:cNvSpPr>
              <a:spLocks noChangeShapeType="1"/>
            </p:cNvSpPr>
            <p:nvPr/>
          </p:nvSpPr>
          <p:spPr bwMode="auto">
            <a:xfrm>
              <a:off x="5419" y="2165"/>
              <a:ext cx="0" cy="20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3574" name="Rectangle 104"/>
            <p:cNvSpPr>
              <a:spLocks noChangeArrowheads="1"/>
            </p:cNvSpPr>
            <p:nvPr/>
          </p:nvSpPr>
          <p:spPr bwMode="auto">
            <a:xfrm>
              <a:off x="5238" y="2121"/>
              <a:ext cx="21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^</a:t>
              </a:r>
            </a:p>
          </p:txBody>
        </p:sp>
        <p:sp>
          <p:nvSpPr>
            <p:cNvPr id="23575" name="Line 105"/>
            <p:cNvSpPr>
              <a:spLocks noChangeShapeType="1"/>
            </p:cNvSpPr>
            <p:nvPr/>
          </p:nvSpPr>
          <p:spPr bwMode="auto">
            <a:xfrm>
              <a:off x="4752" y="2256"/>
              <a:ext cx="240" cy="0"/>
            </a:xfrm>
            <a:prstGeom prst="line">
              <a:avLst/>
            </a:prstGeom>
            <a:noFill/>
            <a:ln w="349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23562" name="Rectangle 106"/>
          <p:cNvSpPr>
            <a:spLocks noChangeArrowheads="1"/>
          </p:cNvSpPr>
          <p:nvPr/>
        </p:nvSpPr>
        <p:spPr bwMode="auto">
          <a:xfrm>
            <a:off x="0" y="0"/>
            <a:ext cx="20320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链队示意图：</a:t>
            </a:r>
          </a:p>
        </p:txBody>
      </p:sp>
      <p:sp>
        <p:nvSpPr>
          <p:cNvPr id="23563" name="Slide Number Placeholder 10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CC33BA2-AB05-43E5-B063-6F55A858E236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10</a:t>
            </a:fld>
            <a:endParaRPr kumimoji="0" lang="en-US" altLang="zh-CN" sz="1400"/>
          </a:p>
        </p:txBody>
      </p:sp>
      <p:cxnSp>
        <p:nvCxnSpPr>
          <p:cNvPr id="23565" name="Straight Arrow Connector 110"/>
          <p:cNvCxnSpPr>
            <a:cxnSpLocks noChangeShapeType="1"/>
            <a:stCxn id="23635" idx="2"/>
          </p:cNvCxnSpPr>
          <p:nvPr/>
        </p:nvCxnSpPr>
        <p:spPr bwMode="auto">
          <a:xfrm flipH="1">
            <a:off x="3295016" y="1278589"/>
            <a:ext cx="158061" cy="343237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8" name="TextBox 117"/>
          <p:cNvSpPr txBox="1"/>
          <p:nvPr/>
        </p:nvSpPr>
        <p:spPr>
          <a:xfrm>
            <a:off x="250825" y="5229225"/>
            <a:ext cx="5976938" cy="46196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入队（尾部插入）：</a:t>
            </a:r>
            <a:r>
              <a:rPr lang="en-US" altLang="zh-CN" dirty="0" err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rear</a:t>
            </a:r>
            <a:r>
              <a:rPr lang="en-US" altLang="zh-CN" dirty="0" err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dirty="0" err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next</a:t>
            </a:r>
            <a:r>
              <a:rPr lang="en-US" altLang="zh-CN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=S; rear=S;</a:t>
            </a:r>
            <a:endParaRPr lang="zh-CN" altLang="en-US" b="0" dirty="0">
              <a:latin typeface="Hiragino Sans GB W3" panose="020B0300000000000000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/>
      <p:bldP spid="19464" grpId="0"/>
      <p:bldP spid="19465" grpId="0" animBg="1"/>
      <p:bldP spid="1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0" name="Rectangle 4"/>
          <p:cNvSpPr>
            <a:spLocks noChangeArrowheads="1"/>
          </p:cNvSpPr>
          <p:nvPr/>
        </p:nvSpPr>
        <p:spPr bwMode="auto">
          <a:xfrm rot="-5400000">
            <a:off x="1547813" y="895350"/>
            <a:ext cx="914400" cy="4572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423941" name="Text Box 5"/>
          <p:cNvSpPr txBox="1">
            <a:spLocks noChangeArrowheads="1"/>
          </p:cNvSpPr>
          <p:nvPr/>
        </p:nvSpPr>
        <p:spPr bwMode="auto">
          <a:xfrm>
            <a:off x="557213" y="66675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Q.front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42" name="Text Box 6"/>
          <p:cNvSpPr txBox="1">
            <a:spLocks noChangeArrowheads="1"/>
          </p:cNvSpPr>
          <p:nvPr/>
        </p:nvSpPr>
        <p:spPr bwMode="auto">
          <a:xfrm>
            <a:off x="785813" y="120015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Q.rear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43" name="Line 7"/>
          <p:cNvSpPr>
            <a:spLocks noChangeShapeType="1"/>
          </p:cNvSpPr>
          <p:nvPr/>
        </p:nvSpPr>
        <p:spPr bwMode="auto">
          <a:xfrm>
            <a:off x="1776413" y="11239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44" name="Rectangle 8"/>
          <p:cNvSpPr>
            <a:spLocks noChangeArrowheads="1"/>
          </p:cNvSpPr>
          <p:nvPr/>
        </p:nvSpPr>
        <p:spPr bwMode="auto">
          <a:xfrm>
            <a:off x="3148013" y="742950"/>
            <a:ext cx="1219200" cy="4572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        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∧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45" name="Line 9"/>
          <p:cNvSpPr>
            <a:spLocks noChangeShapeType="1"/>
          </p:cNvSpPr>
          <p:nvPr/>
        </p:nvSpPr>
        <p:spPr bwMode="auto">
          <a:xfrm>
            <a:off x="3757613" y="7429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46" name="Line 10"/>
          <p:cNvSpPr>
            <a:spLocks noChangeShapeType="1"/>
          </p:cNvSpPr>
          <p:nvPr/>
        </p:nvSpPr>
        <p:spPr bwMode="auto">
          <a:xfrm flipH="1">
            <a:off x="3148013" y="74295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47" name="Line 11"/>
          <p:cNvSpPr>
            <a:spLocks noChangeShapeType="1"/>
          </p:cNvSpPr>
          <p:nvPr/>
        </p:nvSpPr>
        <p:spPr bwMode="auto">
          <a:xfrm flipH="1">
            <a:off x="3300413" y="74295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48" name="Line 12"/>
          <p:cNvSpPr>
            <a:spLocks noChangeShapeType="1"/>
          </p:cNvSpPr>
          <p:nvPr/>
        </p:nvSpPr>
        <p:spPr bwMode="auto">
          <a:xfrm flipH="1">
            <a:off x="3529013" y="89535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49" name="Line 13"/>
          <p:cNvSpPr>
            <a:spLocks noChangeShapeType="1"/>
          </p:cNvSpPr>
          <p:nvPr/>
        </p:nvSpPr>
        <p:spPr bwMode="auto">
          <a:xfrm flipH="1">
            <a:off x="3681413" y="112395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50" name="Line 14"/>
          <p:cNvSpPr>
            <a:spLocks noChangeShapeType="1"/>
          </p:cNvSpPr>
          <p:nvPr/>
        </p:nvSpPr>
        <p:spPr bwMode="auto">
          <a:xfrm>
            <a:off x="2005013" y="895350"/>
            <a:ext cx="1143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51" name="Line 15"/>
          <p:cNvSpPr>
            <a:spLocks noChangeShapeType="1"/>
          </p:cNvSpPr>
          <p:nvPr/>
        </p:nvSpPr>
        <p:spPr bwMode="auto">
          <a:xfrm flipV="1">
            <a:off x="2081213" y="1047750"/>
            <a:ext cx="1066800" cy="304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52" name="Text Box 16"/>
          <p:cNvSpPr txBox="1">
            <a:spLocks noChangeArrowheads="1"/>
          </p:cNvSpPr>
          <p:nvPr/>
        </p:nvSpPr>
        <p:spPr bwMode="auto">
          <a:xfrm>
            <a:off x="5003800" y="404813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Hiragino Sans GB W3" panose="020B0300000000000000" pitchFamily="34" charset="-128"/>
                <a:cs typeface="ˎ̥"/>
              </a:rPr>
              <a:t>空队列</a:t>
            </a:r>
            <a:endParaRPr kumimoji="0" lang="zh-CN" altLang="en-US" sz="1800" b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iragino Sans GB W3" panose="020B0300000000000000" pitchFamily="34" charset="-128"/>
              <a:cs typeface="ˎ̥"/>
            </a:endParaRPr>
          </a:p>
        </p:txBody>
      </p:sp>
      <p:sp>
        <p:nvSpPr>
          <p:cNvPr id="423953" name="Rectangle 17"/>
          <p:cNvSpPr>
            <a:spLocks noChangeArrowheads="1"/>
          </p:cNvSpPr>
          <p:nvPr/>
        </p:nvSpPr>
        <p:spPr bwMode="auto">
          <a:xfrm rot="-5400000">
            <a:off x="1547813" y="2190750"/>
            <a:ext cx="914400" cy="4572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423954" name="Text Box 18"/>
          <p:cNvSpPr txBox="1">
            <a:spLocks noChangeArrowheads="1"/>
          </p:cNvSpPr>
          <p:nvPr/>
        </p:nvSpPr>
        <p:spPr bwMode="auto">
          <a:xfrm>
            <a:off x="557213" y="196215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Q.front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55" name="Text Box 19"/>
          <p:cNvSpPr txBox="1">
            <a:spLocks noChangeArrowheads="1"/>
          </p:cNvSpPr>
          <p:nvPr/>
        </p:nvSpPr>
        <p:spPr bwMode="auto">
          <a:xfrm>
            <a:off x="785813" y="249555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Q.rear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56" name="Line 20"/>
          <p:cNvSpPr>
            <a:spLocks noChangeShapeType="1"/>
          </p:cNvSpPr>
          <p:nvPr/>
        </p:nvSpPr>
        <p:spPr bwMode="auto">
          <a:xfrm>
            <a:off x="1776413" y="24193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57" name="Rectangle 21"/>
          <p:cNvSpPr>
            <a:spLocks noChangeArrowheads="1"/>
          </p:cNvSpPr>
          <p:nvPr/>
        </p:nvSpPr>
        <p:spPr bwMode="auto">
          <a:xfrm>
            <a:off x="3148013" y="2038350"/>
            <a:ext cx="1219200" cy="4572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        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58" name="Line 22"/>
          <p:cNvSpPr>
            <a:spLocks noChangeShapeType="1"/>
          </p:cNvSpPr>
          <p:nvPr/>
        </p:nvSpPr>
        <p:spPr bwMode="auto">
          <a:xfrm>
            <a:off x="3757613" y="20383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59" name="Line 23"/>
          <p:cNvSpPr>
            <a:spLocks noChangeShapeType="1"/>
          </p:cNvSpPr>
          <p:nvPr/>
        </p:nvSpPr>
        <p:spPr bwMode="auto">
          <a:xfrm flipH="1">
            <a:off x="3148013" y="203835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0" name="Line 24"/>
          <p:cNvSpPr>
            <a:spLocks noChangeShapeType="1"/>
          </p:cNvSpPr>
          <p:nvPr/>
        </p:nvSpPr>
        <p:spPr bwMode="auto">
          <a:xfrm flipH="1">
            <a:off x="3300413" y="203835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1" name="Line 25"/>
          <p:cNvSpPr>
            <a:spLocks noChangeShapeType="1"/>
          </p:cNvSpPr>
          <p:nvPr/>
        </p:nvSpPr>
        <p:spPr bwMode="auto">
          <a:xfrm flipH="1">
            <a:off x="3529013" y="219075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2" name="Line 26"/>
          <p:cNvSpPr>
            <a:spLocks noChangeShapeType="1"/>
          </p:cNvSpPr>
          <p:nvPr/>
        </p:nvSpPr>
        <p:spPr bwMode="auto">
          <a:xfrm flipH="1">
            <a:off x="3681413" y="241935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3" name="Line 27"/>
          <p:cNvSpPr>
            <a:spLocks noChangeShapeType="1"/>
          </p:cNvSpPr>
          <p:nvPr/>
        </p:nvSpPr>
        <p:spPr bwMode="auto">
          <a:xfrm>
            <a:off x="2081213" y="219075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4" name="Rectangle 28"/>
          <p:cNvSpPr>
            <a:spLocks noChangeArrowheads="1"/>
          </p:cNvSpPr>
          <p:nvPr/>
        </p:nvSpPr>
        <p:spPr bwMode="auto">
          <a:xfrm rot="-5400000">
            <a:off x="1547813" y="3638550"/>
            <a:ext cx="914400" cy="4572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423965" name="Text Box 29"/>
          <p:cNvSpPr txBox="1">
            <a:spLocks noChangeArrowheads="1"/>
          </p:cNvSpPr>
          <p:nvPr/>
        </p:nvSpPr>
        <p:spPr bwMode="auto">
          <a:xfrm>
            <a:off x="481013" y="34099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Q.front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66" name="Text Box 30"/>
          <p:cNvSpPr txBox="1">
            <a:spLocks noChangeArrowheads="1"/>
          </p:cNvSpPr>
          <p:nvPr/>
        </p:nvSpPr>
        <p:spPr bwMode="auto">
          <a:xfrm>
            <a:off x="785813" y="394335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Q.rear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67" name="Line 31"/>
          <p:cNvSpPr>
            <a:spLocks noChangeShapeType="1"/>
          </p:cNvSpPr>
          <p:nvPr/>
        </p:nvSpPr>
        <p:spPr bwMode="auto">
          <a:xfrm>
            <a:off x="1776413" y="38671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68" name="Rectangle 32"/>
          <p:cNvSpPr>
            <a:spLocks noChangeArrowheads="1"/>
          </p:cNvSpPr>
          <p:nvPr/>
        </p:nvSpPr>
        <p:spPr bwMode="auto">
          <a:xfrm>
            <a:off x="3148013" y="3486150"/>
            <a:ext cx="1219200" cy="4572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        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69" name="Line 33"/>
          <p:cNvSpPr>
            <a:spLocks noChangeShapeType="1"/>
          </p:cNvSpPr>
          <p:nvPr/>
        </p:nvSpPr>
        <p:spPr bwMode="auto">
          <a:xfrm>
            <a:off x="3757613" y="34861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0" name="Line 34"/>
          <p:cNvSpPr>
            <a:spLocks noChangeShapeType="1"/>
          </p:cNvSpPr>
          <p:nvPr/>
        </p:nvSpPr>
        <p:spPr bwMode="auto">
          <a:xfrm flipH="1">
            <a:off x="3148013" y="348615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1" name="Line 35"/>
          <p:cNvSpPr>
            <a:spLocks noChangeShapeType="1"/>
          </p:cNvSpPr>
          <p:nvPr/>
        </p:nvSpPr>
        <p:spPr bwMode="auto">
          <a:xfrm flipH="1">
            <a:off x="3300413" y="348615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2" name="Line 36"/>
          <p:cNvSpPr>
            <a:spLocks noChangeShapeType="1"/>
          </p:cNvSpPr>
          <p:nvPr/>
        </p:nvSpPr>
        <p:spPr bwMode="auto">
          <a:xfrm flipH="1">
            <a:off x="3529013" y="363855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3" name="Line 37"/>
          <p:cNvSpPr>
            <a:spLocks noChangeShapeType="1"/>
          </p:cNvSpPr>
          <p:nvPr/>
        </p:nvSpPr>
        <p:spPr bwMode="auto">
          <a:xfrm flipH="1">
            <a:off x="3681413" y="386715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4" name="Line 38"/>
          <p:cNvSpPr>
            <a:spLocks noChangeShapeType="1"/>
          </p:cNvSpPr>
          <p:nvPr/>
        </p:nvSpPr>
        <p:spPr bwMode="auto">
          <a:xfrm>
            <a:off x="2005013" y="3638550"/>
            <a:ext cx="1143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5" name="Rectangle 39"/>
          <p:cNvSpPr>
            <a:spLocks noChangeArrowheads="1"/>
          </p:cNvSpPr>
          <p:nvPr/>
        </p:nvSpPr>
        <p:spPr bwMode="auto">
          <a:xfrm rot="-5400000">
            <a:off x="1471613" y="5314950"/>
            <a:ext cx="914400" cy="45720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423976" name="Text Box 40"/>
          <p:cNvSpPr txBox="1">
            <a:spLocks noChangeArrowheads="1"/>
          </p:cNvSpPr>
          <p:nvPr/>
        </p:nvSpPr>
        <p:spPr bwMode="auto">
          <a:xfrm>
            <a:off x="481013" y="508635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Q.front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77" name="Text Box 41"/>
          <p:cNvSpPr txBox="1">
            <a:spLocks noChangeArrowheads="1"/>
          </p:cNvSpPr>
          <p:nvPr/>
        </p:nvSpPr>
        <p:spPr bwMode="auto">
          <a:xfrm>
            <a:off x="709613" y="561975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ˎ̥"/>
                <a:cs typeface="ˎ̥"/>
              </a:rPr>
              <a:t>Q.rear</a:t>
            </a:r>
            <a:endParaRPr kumimoji="0" lang="en-US" altLang="zh-CN" sz="1800" b="0" dirty="0">
              <a:effectLst>
                <a:outerShdw blurRad="38100" dist="38100" dir="2700000" algn="tl">
                  <a:srgbClr val="000000"/>
                </a:outerShdw>
              </a:effectLst>
              <a:latin typeface="Hiragino Sans GB W3" panose="020B0300000000000000" pitchFamily="34" charset="-128"/>
            </a:endParaRPr>
          </a:p>
        </p:txBody>
      </p:sp>
      <p:sp>
        <p:nvSpPr>
          <p:cNvPr id="423978" name="Line 42"/>
          <p:cNvSpPr>
            <a:spLocks noChangeShapeType="1"/>
          </p:cNvSpPr>
          <p:nvPr/>
        </p:nvSpPr>
        <p:spPr bwMode="auto">
          <a:xfrm>
            <a:off x="1700213" y="55435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79" name="Rectangle 43"/>
          <p:cNvSpPr>
            <a:spLocks noChangeArrowheads="1"/>
          </p:cNvSpPr>
          <p:nvPr/>
        </p:nvSpPr>
        <p:spPr bwMode="auto">
          <a:xfrm>
            <a:off x="3071813" y="5162550"/>
            <a:ext cx="1219200" cy="4572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        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80" name="Line 44"/>
          <p:cNvSpPr>
            <a:spLocks noChangeShapeType="1"/>
          </p:cNvSpPr>
          <p:nvPr/>
        </p:nvSpPr>
        <p:spPr bwMode="auto">
          <a:xfrm>
            <a:off x="3681413" y="51625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1" name="Line 45"/>
          <p:cNvSpPr>
            <a:spLocks noChangeShapeType="1"/>
          </p:cNvSpPr>
          <p:nvPr/>
        </p:nvSpPr>
        <p:spPr bwMode="auto">
          <a:xfrm flipH="1">
            <a:off x="3071813" y="516255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2" name="Line 46"/>
          <p:cNvSpPr>
            <a:spLocks noChangeShapeType="1"/>
          </p:cNvSpPr>
          <p:nvPr/>
        </p:nvSpPr>
        <p:spPr bwMode="auto">
          <a:xfrm flipH="1">
            <a:off x="3224213" y="516255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3" name="Line 47"/>
          <p:cNvSpPr>
            <a:spLocks noChangeShapeType="1"/>
          </p:cNvSpPr>
          <p:nvPr/>
        </p:nvSpPr>
        <p:spPr bwMode="auto">
          <a:xfrm flipH="1">
            <a:off x="3452813" y="531495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4" name="Line 48"/>
          <p:cNvSpPr>
            <a:spLocks noChangeShapeType="1"/>
          </p:cNvSpPr>
          <p:nvPr/>
        </p:nvSpPr>
        <p:spPr bwMode="auto">
          <a:xfrm flipH="1">
            <a:off x="3605213" y="554355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5" name="Line 49"/>
          <p:cNvSpPr>
            <a:spLocks noChangeShapeType="1"/>
          </p:cNvSpPr>
          <p:nvPr/>
        </p:nvSpPr>
        <p:spPr bwMode="auto">
          <a:xfrm>
            <a:off x="1928813" y="5314950"/>
            <a:ext cx="1143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6" name="Rectangle 50"/>
          <p:cNvSpPr>
            <a:spLocks noChangeArrowheads="1"/>
          </p:cNvSpPr>
          <p:nvPr/>
        </p:nvSpPr>
        <p:spPr bwMode="auto">
          <a:xfrm>
            <a:off x="5053013" y="2038350"/>
            <a:ext cx="1219200" cy="4572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X      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∧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87" name="Line 51"/>
          <p:cNvSpPr>
            <a:spLocks noChangeShapeType="1"/>
          </p:cNvSpPr>
          <p:nvPr/>
        </p:nvSpPr>
        <p:spPr bwMode="auto">
          <a:xfrm>
            <a:off x="5662613" y="20383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8" name="Line 52"/>
          <p:cNvSpPr>
            <a:spLocks noChangeShapeType="1"/>
          </p:cNvSpPr>
          <p:nvPr/>
        </p:nvSpPr>
        <p:spPr bwMode="auto">
          <a:xfrm>
            <a:off x="4214813" y="2190750"/>
            <a:ext cx="8382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89" name="Line 53"/>
          <p:cNvSpPr>
            <a:spLocks noChangeShapeType="1"/>
          </p:cNvSpPr>
          <p:nvPr/>
        </p:nvSpPr>
        <p:spPr bwMode="auto">
          <a:xfrm>
            <a:off x="2005013" y="2800350"/>
            <a:ext cx="31242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0" name="Line 54"/>
          <p:cNvSpPr>
            <a:spLocks noChangeShapeType="1"/>
          </p:cNvSpPr>
          <p:nvPr/>
        </p:nvSpPr>
        <p:spPr bwMode="auto">
          <a:xfrm flipV="1">
            <a:off x="5129213" y="2495550"/>
            <a:ext cx="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1" name="Rectangle 55"/>
          <p:cNvSpPr>
            <a:spLocks noChangeArrowheads="1"/>
          </p:cNvSpPr>
          <p:nvPr/>
        </p:nvSpPr>
        <p:spPr bwMode="auto">
          <a:xfrm>
            <a:off x="7034213" y="3486150"/>
            <a:ext cx="1219200" cy="457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Y      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∧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92" name="Line 56"/>
          <p:cNvSpPr>
            <a:spLocks noChangeShapeType="1"/>
          </p:cNvSpPr>
          <p:nvPr/>
        </p:nvSpPr>
        <p:spPr bwMode="auto">
          <a:xfrm>
            <a:off x="7643813" y="34861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3" name="Line 57"/>
          <p:cNvSpPr>
            <a:spLocks noChangeShapeType="1"/>
          </p:cNvSpPr>
          <p:nvPr/>
        </p:nvSpPr>
        <p:spPr bwMode="auto">
          <a:xfrm flipV="1">
            <a:off x="7110413" y="3943350"/>
            <a:ext cx="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4" name="Rectangle 58"/>
          <p:cNvSpPr>
            <a:spLocks noChangeArrowheads="1"/>
          </p:cNvSpPr>
          <p:nvPr/>
        </p:nvSpPr>
        <p:spPr bwMode="auto">
          <a:xfrm>
            <a:off x="5129213" y="3486150"/>
            <a:ext cx="1219200" cy="4572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X</a:t>
            </a:r>
            <a:r>
              <a:rPr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 </a:t>
            </a:r>
            <a:endParaRPr kumimoji="0" lang="en-US" altLang="zh-CN" sz="1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3995" name="Line 59"/>
          <p:cNvSpPr>
            <a:spLocks noChangeShapeType="1"/>
          </p:cNvSpPr>
          <p:nvPr/>
        </p:nvSpPr>
        <p:spPr bwMode="auto">
          <a:xfrm>
            <a:off x="5738813" y="34861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6" name="Line 60"/>
          <p:cNvSpPr>
            <a:spLocks noChangeShapeType="1"/>
          </p:cNvSpPr>
          <p:nvPr/>
        </p:nvSpPr>
        <p:spPr bwMode="auto">
          <a:xfrm>
            <a:off x="4367213" y="3638550"/>
            <a:ext cx="7620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7" name="Line 61"/>
          <p:cNvSpPr>
            <a:spLocks noChangeShapeType="1"/>
          </p:cNvSpPr>
          <p:nvPr/>
        </p:nvSpPr>
        <p:spPr bwMode="auto">
          <a:xfrm>
            <a:off x="6043613" y="3638550"/>
            <a:ext cx="990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8" name="Line 62"/>
          <p:cNvSpPr>
            <a:spLocks noChangeShapeType="1"/>
          </p:cNvSpPr>
          <p:nvPr/>
        </p:nvSpPr>
        <p:spPr bwMode="auto">
          <a:xfrm>
            <a:off x="2005013" y="4248150"/>
            <a:ext cx="51054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3999" name="Rectangle 63"/>
          <p:cNvSpPr>
            <a:spLocks noChangeArrowheads="1"/>
          </p:cNvSpPr>
          <p:nvPr/>
        </p:nvSpPr>
        <p:spPr bwMode="auto">
          <a:xfrm>
            <a:off x="7034213" y="5086350"/>
            <a:ext cx="1219200" cy="457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Y      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∧</a:t>
            </a:r>
            <a:endParaRPr kumimoji="0" lang="en-US" altLang="zh-CN" sz="180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4000" name="Line 64"/>
          <p:cNvSpPr>
            <a:spLocks noChangeShapeType="1"/>
          </p:cNvSpPr>
          <p:nvPr/>
        </p:nvSpPr>
        <p:spPr bwMode="auto">
          <a:xfrm>
            <a:off x="7643813" y="50863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1" name="Line 65"/>
          <p:cNvSpPr>
            <a:spLocks noChangeShapeType="1"/>
          </p:cNvSpPr>
          <p:nvPr/>
        </p:nvSpPr>
        <p:spPr bwMode="auto">
          <a:xfrm flipV="1">
            <a:off x="7186613" y="5543550"/>
            <a:ext cx="0" cy="304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2" name="Rectangle 66"/>
          <p:cNvSpPr>
            <a:spLocks noChangeArrowheads="1"/>
          </p:cNvSpPr>
          <p:nvPr/>
        </p:nvSpPr>
        <p:spPr bwMode="auto">
          <a:xfrm>
            <a:off x="5129213" y="5086350"/>
            <a:ext cx="1219200" cy="4572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ˎ̥"/>
                <a:cs typeface="ˎ̥"/>
              </a:rPr>
              <a:t>X</a:t>
            </a:r>
            <a:r>
              <a:rPr lang="en-US" altLang="zh-CN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ˎ̥"/>
                <a:cs typeface="ˎ̥"/>
              </a:rPr>
              <a:t> </a:t>
            </a:r>
            <a:endParaRPr kumimoji="0" lang="en-US" altLang="zh-CN" sz="18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sp>
        <p:nvSpPr>
          <p:cNvPr id="424003" name="Line 67"/>
          <p:cNvSpPr>
            <a:spLocks noChangeShapeType="1"/>
          </p:cNvSpPr>
          <p:nvPr/>
        </p:nvSpPr>
        <p:spPr bwMode="auto">
          <a:xfrm>
            <a:off x="5738813" y="50863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4" name="Line 68"/>
          <p:cNvSpPr>
            <a:spLocks noChangeShapeType="1"/>
          </p:cNvSpPr>
          <p:nvPr/>
        </p:nvSpPr>
        <p:spPr bwMode="auto">
          <a:xfrm>
            <a:off x="6119813" y="5238750"/>
            <a:ext cx="914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5" name="Line 69"/>
          <p:cNvSpPr>
            <a:spLocks noChangeShapeType="1"/>
          </p:cNvSpPr>
          <p:nvPr/>
        </p:nvSpPr>
        <p:spPr bwMode="auto">
          <a:xfrm>
            <a:off x="1928813" y="5848350"/>
            <a:ext cx="5257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6" name="Line 70"/>
          <p:cNvSpPr>
            <a:spLocks noChangeShapeType="1"/>
          </p:cNvSpPr>
          <p:nvPr/>
        </p:nvSpPr>
        <p:spPr bwMode="auto">
          <a:xfrm>
            <a:off x="3986213" y="4781550"/>
            <a:ext cx="3276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7" name="Line 71"/>
          <p:cNvSpPr>
            <a:spLocks noChangeShapeType="1"/>
          </p:cNvSpPr>
          <p:nvPr/>
        </p:nvSpPr>
        <p:spPr bwMode="auto">
          <a:xfrm>
            <a:off x="7262813" y="4781550"/>
            <a:ext cx="0" cy="304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8" name="Line 72"/>
          <p:cNvSpPr>
            <a:spLocks noChangeShapeType="1"/>
          </p:cNvSpPr>
          <p:nvPr/>
        </p:nvSpPr>
        <p:spPr bwMode="auto">
          <a:xfrm>
            <a:off x="3986213" y="4781550"/>
            <a:ext cx="0" cy="533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24009" name="Text Box 73"/>
          <p:cNvSpPr txBox="1">
            <a:spLocks noChangeArrowheads="1"/>
          </p:cNvSpPr>
          <p:nvPr/>
        </p:nvSpPr>
        <p:spPr bwMode="auto">
          <a:xfrm>
            <a:off x="4976813" y="135255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元素</a:t>
            </a:r>
            <a:r>
              <a:rPr lang="en-US" altLang="zh-CN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X</a:t>
            </a: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入队列</a:t>
            </a:r>
            <a:endParaRPr kumimoji="0" lang="zh-CN" altLang="en-US" sz="1800" b="0" dirty="0">
              <a:effectLst>
                <a:outerShdw blurRad="38100" dist="38100" dir="2700000" algn="tl">
                  <a:srgbClr val="FFFFFF"/>
                </a:outerShdw>
              </a:effectLst>
              <a:latin typeface="Hiragino Sans GB W3" panose="020B0300000000000000" pitchFamily="34" charset="-128"/>
              <a:ea typeface="Hiragino Sans GB W3" panose="020B0300000000000000" pitchFamily="34" charset="-128"/>
              <a:cs typeface="ˎ̥"/>
            </a:endParaRPr>
          </a:p>
        </p:txBody>
      </p:sp>
      <p:sp>
        <p:nvSpPr>
          <p:cNvPr id="424010" name="Text Box 74"/>
          <p:cNvSpPr txBox="1">
            <a:spLocks noChangeArrowheads="1"/>
          </p:cNvSpPr>
          <p:nvPr/>
        </p:nvSpPr>
        <p:spPr bwMode="auto">
          <a:xfrm>
            <a:off x="6577013" y="280035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元素</a:t>
            </a:r>
            <a:r>
              <a:rPr lang="en-US" altLang="zh-CN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Y</a:t>
            </a: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入队列</a:t>
            </a:r>
            <a:endParaRPr kumimoji="0" lang="zh-CN" altLang="en-US" sz="1800" b="0" dirty="0">
              <a:effectLst>
                <a:outerShdw blurRad="38100" dist="38100" dir="2700000" algn="tl">
                  <a:srgbClr val="FFFFFF"/>
                </a:outerShdw>
              </a:effectLst>
              <a:latin typeface="Hiragino Sans GB W3" panose="020B0300000000000000" pitchFamily="34" charset="-128"/>
              <a:ea typeface="Hiragino Sans GB W3" panose="020B0300000000000000" pitchFamily="34" charset="-128"/>
              <a:cs typeface="ˎ̥"/>
            </a:endParaRPr>
          </a:p>
        </p:txBody>
      </p:sp>
      <p:sp>
        <p:nvSpPr>
          <p:cNvPr id="424011" name="Text Box 75"/>
          <p:cNvSpPr txBox="1">
            <a:spLocks noChangeArrowheads="1"/>
          </p:cNvSpPr>
          <p:nvPr/>
        </p:nvSpPr>
        <p:spPr bwMode="auto">
          <a:xfrm>
            <a:off x="5129213" y="592455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元素</a:t>
            </a:r>
            <a:r>
              <a:rPr lang="en-US" altLang="zh-CN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X</a:t>
            </a:r>
            <a:r>
              <a:rPr lang="zh-CN" altLang="en-US" b="0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ˎ̥"/>
              </a:rPr>
              <a:t>出队列</a:t>
            </a:r>
            <a:endParaRPr kumimoji="0" lang="zh-CN" altLang="en-US" sz="1800" b="0" dirty="0">
              <a:effectLst>
                <a:outerShdw blurRad="38100" dist="38100" dir="2700000" algn="tl">
                  <a:srgbClr val="FFFFFF"/>
                </a:outerShdw>
              </a:effectLst>
              <a:latin typeface="Hiragino Sans GB W3" panose="020B0300000000000000" pitchFamily="34" charset="-128"/>
              <a:ea typeface="Hiragino Sans GB W3" panose="020B0300000000000000" pitchFamily="34" charset="-128"/>
              <a:cs typeface="ˎ̥"/>
            </a:endParaRPr>
          </a:p>
        </p:txBody>
      </p:sp>
      <p:sp>
        <p:nvSpPr>
          <p:cNvPr id="24650" name="Rectangle 106"/>
          <p:cNvSpPr>
            <a:spLocks noChangeArrowheads="1"/>
          </p:cNvSpPr>
          <p:nvPr/>
        </p:nvSpPr>
        <p:spPr bwMode="auto">
          <a:xfrm>
            <a:off x="0" y="0"/>
            <a:ext cx="3278188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链队入队出队示意图：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3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3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3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23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23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3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23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23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23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23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23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4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24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24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24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24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24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2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2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0" grpId="0" animBg="1"/>
      <p:bldP spid="423941" grpId="0"/>
      <p:bldP spid="423942" grpId="0"/>
      <p:bldP spid="423944" grpId="0" animBg="1"/>
      <p:bldP spid="423952" grpId="0"/>
      <p:bldP spid="423953" grpId="0" animBg="1"/>
      <p:bldP spid="423954" grpId="0"/>
      <p:bldP spid="423955" grpId="0"/>
      <p:bldP spid="423957" grpId="0" animBg="1"/>
      <p:bldP spid="423964" grpId="0" animBg="1"/>
      <p:bldP spid="423965" grpId="0"/>
      <p:bldP spid="423966" grpId="0"/>
      <p:bldP spid="423968" grpId="0" animBg="1"/>
      <p:bldP spid="423975" grpId="0" animBg="1"/>
      <p:bldP spid="423976" grpId="0"/>
      <p:bldP spid="423977" grpId="0"/>
      <p:bldP spid="423979" grpId="0" animBg="1"/>
      <p:bldP spid="423986" grpId="0" animBg="1"/>
      <p:bldP spid="423991" grpId="0" animBg="1"/>
      <p:bldP spid="423994" grpId="0" animBg="1"/>
      <p:bldP spid="423999" grpId="0" animBg="1"/>
      <p:bldP spid="424002" grpId="0" animBg="1"/>
      <p:bldP spid="424009" grpId="0"/>
      <p:bldP spid="424010" grpId="0"/>
      <p:bldP spid="4240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6" name="Text Box 4"/>
          <p:cNvSpPr txBox="1">
            <a:spLocks noChangeArrowheads="1"/>
          </p:cNvSpPr>
          <p:nvPr/>
        </p:nvSpPr>
        <p:spPr bwMode="auto">
          <a:xfrm>
            <a:off x="555869" y="892098"/>
            <a:ext cx="6985000" cy="3416300"/>
          </a:xfrm>
          <a:prstGeom prst="rect">
            <a:avLst/>
          </a:prstGeom>
          <a:solidFill>
            <a:schemeClr val="bg1"/>
          </a:solidFill>
          <a:ln w="28575">
            <a:solidFill>
              <a:srgbClr val="0066CC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Status </a:t>
            </a:r>
            <a:r>
              <a:rPr lang="en-US" altLang="zh-CN" b="0" dirty="0" err="1">
                <a:solidFill>
                  <a:srgbClr val="FF00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EnQueue</a:t>
            </a:r>
            <a:r>
              <a:rPr lang="en-US" altLang="zh-CN" b="0" dirty="0">
                <a:solidFill>
                  <a:srgbClr val="FF00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(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LinkQueue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&amp;Q,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QElemType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e ) 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{   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// 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插入元素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e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为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的新的队尾元素</a:t>
            </a:r>
          </a:p>
          <a:p>
            <a:pPr eaLnBrk="1" hangingPunct="1">
              <a:defRPr/>
            </a:pPr>
            <a:r>
              <a:rPr lang="zh-CN" altLang="en-US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p =  (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QueuePtr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)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malloc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(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sizeof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(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Qnode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));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if (!p) 	exit(ERROR); 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//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存储分配失败</a:t>
            </a:r>
            <a:endParaRPr lang="en-US" altLang="zh-CN" b="0" dirty="0">
              <a:solidFill>
                <a:srgbClr val="00CC00"/>
              </a:solidFill>
              <a:latin typeface="+mn-lt"/>
              <a:ea typeface="Hiragino Sans GB W3" panose="020B0300000000000000" pitchFamily="34" charset="-128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p-&gt;data = e;   p-&gt;next = NULL;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</a:t>
            </a:r>
            <a:r>
              <a:rPr lang="en-US" altLang="zh-CN" b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Q.rear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-&gt;next = p;    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</a:t>
            </a:r>
            <a:r>
              <a:rPr lang="en-US" altLang="zh-CN" b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Q.rear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= p;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return OK;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}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438400" y="5449888"/>
            <a:ext cx="5029200" cy="609600"/>
            <a:chOff x="1536" y="3504"/>
            <a:chExt cx="3168" cy="384"/>
          </a:xfrm>
        </p:grpSpPr>
        <p:sp>
          <p:nvSpPr>
            <p:cNvPr id="25624" name="Rectangle 6"/>
            <p:cNvSpPr>
              <a:spLocks noChangeArrowheads="1"/>
            </p:cNvSpPr>
            <p:nvPr/>
          </p:nvSpPr>
          <p:spPr bwMode="auto">
            <a:xfrm>
              <a:off x="1968" y="3504"/>
              <a:ext cx="19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5625" name="Rectangle 7"/>
            <p:cNvSpPr>
              <a:spLocks noChangeArrowheads="1"/>
            </p:cNvSpPr>
            <p:nvPr/>
          </p:nvSpPr>
          <p:spPr bwMode="auto">
            <a:xfrm>
              <a:off x="1536" y="3504"/>
              <a:ext cx="432" cy="38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5626" name="Rectangle 8"/>
            <p:cNvSpPr>
              <a:spLocks noChangeArrowheads="1"/>
            </p:cNvSpPr>
            <p:nvPr/>
          </p:nvSpPr>
          <p:spPr bwMode="auto">
            <a:xfrm>
              <a:off x="2928" y="3504"/>
              <a:ext cx="19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612361" name="Rectangle 9"/>
            <p:cNvSpPr>
              <a:spLocks noChangeArrowheads="1"/>
            </p:cNvSpPr>
            <p:nvPr/>
          </p:nvSpPr>
          <p:spPr bwMode="auto">
            <a:xfrm>
              <a:off x="2496" y="3504"/>
              <a:ext cx="43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40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sz="4000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1</a:t>
              </a:r>
              <a:endParaRPr lang="en-US" altLang="zh-CN" sz="40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12362" name="Rectangle 10"/>
            <p:cNvSpPr>
              <a:spLocks noChangeArrowheads="1"/>
            </p:cNvSpPr>
            <p:nvPr/>
          </p:nvSpPr>
          <p:spPr bwMode="auto">
            <a:xfrm>
              <a:off x="4512" y="3504"/>
              <a:ext cx="19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∧</a:t>
              </a:r>
              <a:endParaRPr lang="en-US" altLang="zh-CN" sz="4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12363" name="Rectangle 11"/>
            <p:cNvSpPr>
              <a:spLocks noChangeArrowheads="1"/>
            </p:cNvSpPr>
            <p:nvPr/>
          </p:nvSpPr>
          <p:spPr bwMode="auto">
            <a:xfrm>
              <a:off x="4080" y="3504"/>
              <a:ext cx="43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40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sz="4000" baseline="-2500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n</a:t>
              </a:r>
              <a:endParaRPr lang="en-US" altLang="zh-CN" sz="40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5630" name="Line 12"/>
            <p:cNvSpPr>
              <a:spLocks noChangeShapeType="1"/>
            </p:cNvSpPr>
            <p:nvPr/>
          </p:nvSpPr>
          <p:spPr bwMode="auto">
            <a:xfrm>
              <a:off x="2064" y="3696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5631" name="Line 13"/>
            <p:cNvSpPr>
              <a:spLocks noChangeShapeType="1"/>
            </p:cNvSpPr>
            <p:nvPr/>
          </p:nvSpPr>
          <p:spPr bwMode="auto">
            <a:xfrm>
              <a:off x="3600" y="3696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36525" y="5426075"/>
            <a:ext cx="2301875" cy="633413"/>
            <a:chOff x="86" y="2337"/>
            <a:chExt cx="1450" cy="399"/>
          </a:xfrm>
        </p:grpSpPr>
        <p:sp>
          <p:nvSpPr>
            <p:cNvPr id="25621" name="Rectangle 15"/>
            <p:cNvSpPr>
              <a:spLocks noChangeArrowheads="1"/>
            </p:cNvSpPr>
            <p:nvPr/>
          </p:nvSpPr>
          <p:spPr bwMode="auto">
            <a:xfrm>
              <a:off x="960" y="2352"/>
              <a:ext cx="192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5622" name="Line 16"/>
            <p:cNvSpPr>
              <a:spLocks noChangeShapeType="1"/>
            </p:cNvSpPr>
            <p:nvPr/>
          </p:nvSpPr>
          <p:spPr bwMode="auto">
            <a:xfrm>
              <a:off x="1056" y="2544"/>
              <a:ext cx="480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612369" name="Text Box 17"/>
            <p:cNvSpPr txBox="1">
              <a:spLocks noChangeArrowheads="1"/>
            </p:cNvSpPr>
            <p:nvPr/>
          </p:nvSpPr>
          <p:spPr bwMode="auto">
            <a:xfrm>
              <a:off x="86" y="2337"/>
              <a:ext cx="83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defRPr/>
              </a:pPr>
              <a:r>
                <a:rPr lang="en-US" altLang="zh-CN" sz="2800">
                  <a:solidFill>
                    <a:srgbClr val="A500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Q.front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52400" y="6059488"/>
            <a:ext cx="6553200" cy="609600"/>
            <a:chOff x="96" y="3888"/>
            <a:chExt cx="4128" cy="384"/>
          </a:xfrm>
        </p:grpSpPr>
        <p:sp>
          <p:nvSpPr>
            <p:cNvPr id="25617" name="Line 19"/>
            <p:cNvSpPr>
              <a:spLocks noChangeShapeType="1"/>
            </p:cNvSpPr>
            <p:nvPr/>
          </p:nvSpPr>
          <p:spPr bwMode="auto">
            <a:xfrm flipV="1">
              <a:off x="4224" y="3888"/>
              <a:ext cx="0" cy="192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5618" name="Rectangle 20"/>
            <p:cNvSpPr>
              <a:spLocks noChangeArrowheads="1"/>
            </p:cNvSpPr>
            <p:nvPr/>
          </p:nvSpPr>
          <p:spPr bwMode="auto">
            <a:xfrm>
              <a:off x="960" y="3888"/>
              <a:ext cx="192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  <p:sp>
          <p:nvSpPr>
            <p:cNvPr id="25619" name="Line 21"/>
            <p:cNvSpPr>
              <a:spLocks noChangeShapeType="1"/>
            </p:cNvSpPr>
            <p:nvPr/>
          </p:nvSpPr>
          <p:spPr bwMode="auto">
            <a:xfrm>
              <a:off x="1056" y="4080"/>
              <a:ext cx="3168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612374" name="Rectangle 22"/>
            <p:cNvSpPr>
              <a:spLocks noChangeArrowheads="1"/>
            </p:cNvSpPr>
            <p:nvPr/>
          </p:nvSpPr>
          <p:spPr bwMode="auto">
            <a:xfrm>
              <a:off x="96" y="3918"/>
              <a:ext cx="7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>
                  <a:solidFill>
                    <a:srgbClr val="A500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Q.rear</a:t>
              </a:r>
            </a:p>
          </p:txBody>
        </p:sp>
      </p:grpSp>
      <p:sp>
        <p:nvSpPr>
          <p:cNvPr id="612375" name="Rectangle 23"/>
          <p:cNvSpPr>
            <a:spLocks noChangeArrowheads="1"/>
          </p:cNvSpPr>
          <p:nvPr/>
        </p:nvSpPr>
        <p:spPr bwMode="auto">
          <a:xfrm>
            <a:off x="8426450" y="5526088"/>
            <a:ext cx="4937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∧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848600" y="3925888"/>
            <a:ext cx="1066800" cy="2133600"/>
            <a:chOff x="4944" y="2544"/>
            <a:chExt cx="672" cy="1344"/>
          </a:xfrm>
        </p:grpSpPr>
        <p:sp>
          <p:nvSpPr>
            <p:cNvPr id="612377" name="Rectangle 25"/>
            <p:cNvSpPr>
              <a:spLocks noChangeArrowheads="1"/>
            </p:cNvSpPr>
            <p:nvPr/>
          </p:nvSpPr>
          <p:spPr bwMode="auto">
            <a:xfrm>
              <a:off x="5376" y="3504"/>
              <a:ext cx="19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zh-CN" sz="40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12378" name="Rectangle 26"/>
            <p:cNvSpPr>
              <a:spLocks noChangeArrowheads="1"/>
            </p:cNvSpPr>
            <p:nvPr/>
          </p:nvSpPr>
          <p:spPr bwMode="auto">
            <a:xfrm>
              <a:off x="4944" y="3504"/>
              <a:ext cx="43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4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612379" name="AutoShape 27"/>
            <p:cNvSpPr>
              <a:spLocks/>
            </p:cNvSpPr>
            <p:nvPr/>
          </p:nvSpPr>
          <p:spPr bwMode="auto">
            <a:xfrm>
              <a:off x="5278" y="2544"/>
              <a:ext cx="338" cy="384"/>
            </a:xfrm>
            <a:prstGeom prst="borderCallout2">
              <a:avLst>
                <a:gd name="adj1" fmla="val 18750"/>
                <a:gd name="adj2" fmla="val -14199"/>
                <a:gd name="adj3" fmla="val 18750"/>
                <a:gd name="adj4" fmla="val -40829"/>
                <a:gd name="adj5" fmla="val 245574"/>
                <a:gd name="adj6" fmla="val -68639"/>
              </a:avLst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</p:spPr>
          <p:txBody>
            <a:bodyPr/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36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p</a:t>
              </a:r>
            </a:p>
          </p:txBody>
        </p:sp>
      </p:grpSp>
      <p:sp>
        <p:nvSpPr>
          <p:cNvPr id="612380" name="Line 28"/>
          <p:cNvSpPr>
            <a:spLocks noChangeShapeType="1"/>
          </p:cNvSpPr>
          <p:nvPr/>
        </p:nvSpPr>
        <p:spPr bwMode="auto">
          <a:xfrm>
            <a:off x="7315200" y="5754688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 useBgFill="1">
        <p:nvSpPr>
          <p:cNvPr id="612381" name="Rectangle 29"/>
          <p:cNvSpPr>
            <a:spLocks noChangeArrowheads="1"/>
          </p:cNvSpPr>
          <p:nvPr/>
        </p:nvSpPr>
        <p:spPr bwMode="auto">
          <a:xfrm>
            <a:off x="6629400" y="6059488"/>
            <a:ext cx="228600" cy="304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6705600" y="6059488"/>
            <a:ext cx="1447800" cy="304800"/>
            <a:chOff x="4224" y="3888"/>
            <a:chExt cx="912" cy="192"/>
          </a:xfrm>
        </p:grpSpPr>
        <p:sp>
          <p:nvSpPr>
            <p:cNvPr id="25612" name="Line 31"/>
            <p:cNvSpPr>
              <a:spLocks noChangeShapeType="1"/>
            </p:cNvSpPr>
            <p:nvPr/>
          </p:nvSpPr>
          <p:spPr bwMode="auto">
            <a:xfrm>
              <a:off x="4224" y="4080"/>
              <a:ext cx="912" cy="0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5613" name="Line 32"/>
            <p:cNvSpPr>
              <a:spLocks noChangeShapeType="1"/>
            </p:cNvSpPr>
            <p:nvPr/>
          </p:nvSpPr>
          <p:spPr bwMode="auto">
            <a:xfrm flipV="1">
              <a:off x="5136" y="3888"/>
              <a:ext cx="0" cy="192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25611" name="Rectangle 106"/>
          <p:cNvSpPr>
            <a:spLocks noChangeArrowheads="1"/>
          </p:cNvSpPr>
          <p:nvPr/>
        </p:nvSpPr>
        <p:spPr bwMode="auto">
          <a:xfrm>
            <a:off x="0" y="0"/>
            <a:ext cx="4308475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链队</a:t>
            </a:r>
            <a:r>
              <a:rPr lang="zh-CN" altLang="en-US" sz="2400">
                <a:solidFill>
                  <a:srgbClr val="FF0000"/>
                </a:solidFill>
                <a:latin typeface="Arial Black" panose="020B0A04020102020204" pitchFamily="34" charset="0"/>
              </a:rPr>
              <a:t>入队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的实现 </a:t>
            </a: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（</a:t>
            </a:r>
            <a:r>
              <a:rPr lang="zh-CN" altLang="en-US" sz="2000" b="0">
                <a:solidFill>
                  <a:srgbClr val="990099"/>
                </a:solidFill>
                <a:latin typeface="Arial Black" panose="020B0A04020102020204" pitchFamily="34" charset="0"/>
              </a:rPr>
              <a:t>教材</a:t>
            </a:r>
            <a:r>
              <a:rPr lang="en-US" altLang="zh-CN" sz="2000" b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p62</a:t>
            </a: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）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0CCB8F-8F9D-E443-9F06-3F417174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2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6" grpId="0" animBg="1" autoUpdateAnimBg="0"/>
      <p:bldP spid="612375" grpId="0" autoUpdateAnimBg="0"/>
      <p:bldP spid="6123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Text Box 2"/>
          <p:cNvSpPr txBox="1">
            <a:spLocks noChangeArrowheads="1"/>
          </p:cNvSpPr>
          <p:nvPr/>
        </p:nvSpPr>
        <p:spPr bwMode="auto">
          <a:xfrm>
            <a:off x="539750" y="549275"/>
            <a:ext cx="7964488" cy="3784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66CC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Status </a:t>
            </a:r>
            <a:r>
              <a:rPr lang="en-US" altLang="zh-CN" b="0" dirty="0" err="1">
                <a:solidFill>
                  <a:srgbClr val="FF00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DeQueue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(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LinkQueue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&amp;Q,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QElemType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&amp;e ) 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{   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//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若队列不空，则删除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的队头元素，用 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e 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返回其值，  </a:t>
            </a:r>
            <a:endParaRPr lang="en-US" altLang="zh-CN" b="0" dirty="0">
              <a:solidFill>
                <a:srgbClr val="00CC00"/>
              </a:solidFill>
              <a:latin typeface="+mn-lt"/>
              <a:ea typeface="Hiragino Sans GB W3" panose="020B0300000000000000" pitchFamily="34" charset="-128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// 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并返回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TRUE</a:t>
            </a:r>
            <a:r>
              <a:rPr lang="zh-CN" altLang="en-US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；否则返回</a:t>
            </a:r>
            <a:r>
              <a:rPr lang="en-US" altLang="zh-CN" b="0" dirty="0">
                <a:solidFill>
                  <a:srgbClr val="00CC00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ERROR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if (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Q.front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== </a:t>
            </a:r>
            <a:r>
              <a:rPr lang="en-US" altLang="zh-CN" b="0" dirty="0" err="1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Q.rear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) return ERROR;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p = </a:t>
            </a:r>
            <a:r>
              <a:rPr lang="en-US" altLang="zh-CN" b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Q.front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-&gt;next;   </a:t>
            </a: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e = p-&gt;data;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</a:t>
            </a:r>
            <a:r>
              <a:rPr lang="en-US" altLang="zh-CN" b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Q.front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-&gt;next = 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iragino Sans GB W3" panose="020B0300000000000000" pitchFamily="34" charset="-128"/>
                <a:cs typeface="Times New Roman" pitchFamily="18" charset="0"/>
              </a:rPr>
              <a:t>p</a:t>
            </a:r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-&gt;next;</a:t>
            </a:r>
          </a:p>
          <a:p>
            <a:pPr eaLnBrk="1" hangingPunct="1">
              <a:defRPr/>
            </a:pPr>
            <a:endParaRPr lang="en-US" altLang="zh-CN" b="0" dirty="0">
              <a:solidFill>
                <a:schemeClr val="tx1"/>
              </a:solidFill>
              <a:latin typeface="+mn-lt"/>
              <a:ea typeface="Hiragino Sans GB W3" panose="020B0300000000000000" pitchFamily="34" charset="-128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free (p);      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    return OK;</a:t>
            </a:r>
          </a:p>
          <a:p>
            <a:pPr eaLnBrk="1" hangingPunct="1">
              <a:defRPr/>
            </a:pPr>
            <a:r>
              <a:rPr lang="en-US" altLang="zh-CN" b="0" dirty="0">
                <a:solidFill>
                  <a:schemeClr val="tx1"/>
                </a:solidFill>
                <a:latin typeface="+mn-lt"/>
                <a:ea typeface="Hiragino Sans GB W3" panose="020B0300000000000000" pitchFamily="34" charset="-128"/>
                <a:cs typeface="Times New Roman" pitchFamily="18" charset="0"/>
              </a:rPr>
              <a:t>}</a:t>
            </a:r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827088" y="2708275"/>
            <a:ext cx="6331413" cy="56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 </a:t>
            </a:r>
            <a:r>
              <a:rPr lang="en-US" altLang="zh-CN" sz="2800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Q.rear</a:t>
            </a:r>
            <a:r>
              <a:rPr lang="en-US" altLang="zh-CN" sz="28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== p )  </a:t>
            </a:r>
            <a:r>
              <a:rPr lang="en-US" altLang="zh-CN" sz="2800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Q.rear</a:t>
            </a:r>
            <a:r>
              <a:rPr lang="en-US" altLang="zh-CN" sz="28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</a:t>
            </a:r>
            <a:r>
              <a:rPr lang="en-US" altLang="zh-CN" sz="2800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Q.front</a:t>
            </a:r>
            <a:r>
              <a:rPr lang="en-US" altLang="zh-CN" sz="28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701800" y="518728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1701800" y="549208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3225800" y="5263480"/>
            <a:ext cx="8382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4368800" y="526348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6045200" y="526348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33" name="Line 10"/>
          <p:cNvSpPr>
            <a:spLocks noChangeShapeType="1"/>
          </p:cNvSpPr>
          <p:nvPr/>
        </p:nvSpPr>
        <p:spPr bwMode="auto">
          <a:xfrm>
            <a:off x="3683000" y="526348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4826000" y="526348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35" name="Line 12"/>
          <p:cNvSpPr>
            <a:spLocks noChangeShapeType="1"/>
          </p:cNvSpPr>
          <p:nvPr/>
        </p:nvSpPr>
        <p:spPr bwMode="auto">
          <a:xfrm>
            <a:off x="6502400" y="526348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36" name="Line 13"/>
          <p:cNvSpPr>
            <a:spLocks noChangeShapeType="1"/>
          </p:cNvSpPr>
          <p:nvPr/>
        </p:nvSpPr>
        <p:spPr bwMode="auto">
          <a:xfrm>
            <a:off x="2387600" y="533968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>
            <a:off x="3911600" y="541588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15" name="Text Box 15"/>
          <p:cNvSpPr txBox="1">
            <a:spLocks noChangeArrowheads="1"/>
          </p:cNvSpPr>
          <p:nvPr/>
        </p:nvSpPr>
        <p:spPr bwMode="auto">
          <a:xfrm>
            <a:off x="6426200" y="5263480"/>
            <a:ext cx="83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80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null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6639" name="Line 16"/>
          <p:cNvSpPr>
            <a:spLocks noChangeShapeType="1"/>
          </p:cNvSpPr>
          <p:nvPr/>
        </p:nvSpPr>
        <p:spPr bwMode="auto">
          <a:xfrm>
            <a:off x="2387600" y="564448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40" name="Line 17"/>
          <p:cNvSpPr>
            <a:spLocks noChangeShapeType="1"/>
          </p:cNvSpPr>
          <p:nvPr/>
        </p:nvSpPr>
        <p:spPr bwMode="auto">
          <a:xfrm>
            <a:off x="2400300" y="594928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19" name="Text Box 19"/>
          <p:cNvSpPr txBox="1">
            <a:spLocks noChangeArrowheads="1"/>
          </p:cNvSpPr>
          <p:nvPr/>
        </p:nvSpPr>
        <p:spPr bwMode="auto">
          <a:xfrm>
            <a:off x="565151" y="5401592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Q.rear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6643" name="Rectangle 20"/>
          <p:cNvSpPr>
            <a:spLocks noChangeArrowheads="1"/>
          </p:cNvSpPr>
          <p:nvPr/>
        </p:nvSpPr>
        <p:spPr bwMode="auto">
          <a:xfrm>
            <a:off x="7188200" y="526348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44" name="Rectangle 21"/>
          <p:cNvSpPr>
            <a:spLocks noChangeArrowheads="1"/>
          </p:cNvSpPr>
          <p:nvPr/>
        </p:nvSpPr>
        <p:spPr bwMode="auto">
          <a:xfrm>
            <a:off x="6045200" y="526348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45" name="Line 22"/>
          <p:cNvSpPr>
            <a:spLocks noChangeShapeType="1"/>
          </p:cNvSpPr>
          <p:nvPr/>
        </p:nvSpPr>
        <p:spPr bwMode="auto">
          <a:xfrm>
            <a:off x="6502400" y="526348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46" name="Line 23"/>
          <p:cNvSpPr>
            <a:spLocks noChangeShapeType="1"/>
          </p:cNvSpPr>
          <p:nvPr/>
        </p:nvSpPr>
        <p:spPr bwMode="auto">
          <a:xfrm>
            <a:off x="7645400" y="526348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47" name="Line 24"/>
          <p:cNvSpPr>
            <a:spLocks noChangeShapeType="1"/>
          </p:cNvSpPr>
          <p:nvPr/>
        </p:nvSpPr>
        <p:spPr bwMode="auto">
          <a:xfrm>
            <a:off x="6807200" y="541588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48" name="Line 25"/>
          <p:cNvSpPr>
            <a:spLocks noChangeShapeType="1"/>
          </p:cNvSpPr>
          <p:nvPr/>
        </p:nvSpPr>
        <p:spPr bwMode="auto">
          <a:xfrm>
            <a:off x="6731000" y="594928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 flipH="1" flipV="1">
            <a:off x="7797800" y="564448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27" name="Text Box 27"/>
          <p:cNvSpPr txBox="1">
            <a:spLocks noChangeArrowheads="1"/>
          </p:cNvSpPr>
          <p:nvPr/>
        </p:nvSpPr>
        <p:spPr bwMode="auto">
          <a:xfrm>
            <a:off x="7264400" y="518728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1pPr>
            <a:lvl2pPr marL="742950" indent="-28575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2pPr>
            <a:lvl3pPr marL="11430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3pPr>
            <a:lvl4pPr marL="16002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4pPr>
            <a:lvl5pPr marL="20574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</a:t>
            </a:r>
          </a:p>
        </p:txBody>
      </p:sp>
      <p:sp>
        <p:nvSpPr>
          <p:cNvPr id="614428" name="Text Box 28"/>
          <p:cNvSpPr txBox="1">
            <a:spLocks noChangeArrowheads="1"/>
          </p:cNvSpPr>
          <p:nvPr/>
        </p:nvSpPr>
        <p:spPr bwMode="auto">
          <a:xfrm>
            <a:off x="7596336" y="5301208"/>
            <a:ext cx="7486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null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14429" name="Text Box 29"/>
          <p:cNvSpPr txBox="1">
            <a:spLocks noChangeArrowheads="1"/>
          </p:cNvSpPr>
          <p:nvPr/>
        </p:nvSpPr>
        <p:spPr bwMode="auto">
          <a:xfrm>
            <a:off x="558800" y="511108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Q.front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cxnSp>
        <p:nvCxnSpPr>
          <p:cNvPr id="614430" name="AutoShape 30"/>
          <p:cNvCxnSpPr>
            <a:cxnSpLocks noChangeShapeType="1"/>
          </p:cNvCxnSpPr>
          <p:nvPr/>
        </p:nvCxnSpPr>
        <p:spPr bwMode="auto">
          <a:xfrm rot="5400000">
            <a:off x="4692650" y="4787230"/>
            <a:ext cx="381000" cy="5715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431" name="Text Box 31"/>
          <p:cNvSpPr txBox="1">
            <a:spLocks noChangeArrowheads="1"/>
          </p:cNvSpPr>
          <p:nvPr/>
        </p:nvSpPr>
        <p:spPr bwMode="auto">
          <a:xfrm>
            <a:off x="5130800" y="4577680"/>
            <a:ext cx="38100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1pPr>
            <a:lvl2pPr marL="742950" indent="-28575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2pPr>
            <a:lvl3pPr marL="11430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3pPr>
            <a:lvl4pPr marL="16002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4pPr>
            <a:lvl5pPr marL="2057400" indent="-228600" eaLnBrk="0" hangingPunct="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</a:t>
            </a:r>
          </a:p>
        </p:txBody>
      </p:sp>
      <p:sp>
        <p:nvSpPr>
          <p:cNvPr id="614432" name="Line 32"/>
          <p:cNvSpPr>
            <a:spLocks noChangeShapeType="1"/>
          </p:cNvSpPr>
          <p:nvPr/>
        </p:nvSpPr>
        <p:spPr bwMode="auto">
          <a:xfrm flipV="1">
            <a:off x="3911600" y="4577680"/>
            <a:ext cx="0" cy="838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33" name="Line 33"/>
          <p:cNvSpPr>
            <a:spLocks noChangeShapeType="1"/>
          </p:cNvSpPr>
          <p:nvPr/>
        </p:nvSpPr>
        <p:spPr bwMode="auto">
          <a:xfrm>
            <a:off x="3911600" y="4577680"/>
            <a:ext cx="2438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34" name="Line 34"/>
          <p:cNvSpPr>
            <a:spLocks noChangeShapeType="1"/>
          </p:cNvSpPr>
          <p:nvPr/>
        </p:nvSpPr>
        <p:spPr bwMode="auto">
          <a:xfrm>
            <a:off x="6350000" y="4577680"/>
            <a:ext cx="0" cy="685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614435" name="AutoShape 35"/>
          <p:cNvSpPr>
            <a:spLocks noChangeArrowheads="1"/>
          </p:cNvSpPr>
          <p:nvPr/>
        </p:nvSpPr>
        <p:spPr bwMode="auto">
          <a:xfrm>
            <a:off x="3911600" y="5263480"/>
            <a:ext cx="457200" cy="228600"/>
          </a:xfrm>
          <a:prstGeom prst="irregularSeal1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614436" name="Oval 36"/>
          <p:cNvSpPr>
            <a:spLocks noChangeArrowheads="1"/>
          </p:cNvSpPr>
          <p:nvPr/>
        </p:nvSpPr>
        <p:spPr bwMode="auto">
          <a:xfrm>
            <a:off x="4151313" y="6098505"/>
            <a:ext cx="1590675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614437" name="Text Box 37"/>
          <p:cNvSpPr txBox="1">
            <a:spLocks noChangeArrowheads="1"/>
          </p:cNvSpPr>
          <p:nvPr/>
        </p:nvSpPr>
        <p:spPr bwMode="auto">
          <a:xfrm>
            <a:off x="4216400" y="6177880"/>
            <a:ext cx="1446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内存空间</a:t>
            </a:r>
          </a:p>
        </p:txBody>
      </p:sp>
      <p:sp>
        <p:nvSpPr>
          <p:cNvPr id="614438" name="AutoShape 38"/>
          <p:cNvSpPr>
            <a:spLocks noChangeArrowheads="1"/>
          </p:cNvSpPr>
          <p:nvPr/>
        </p:nvSpPr>
        <p:spPr bwMode="auto">
          <a:xfrm>
            <a:off x="4749800" y="564448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26662" name="Line 39"/>
          <p:cNvSpPr>
            <a:spLocks noChangeShapeType="1"/>
          </p:cNvSpPr>
          <p:nvPr/>
        </p:nvSpPr>
        <p:spPr bwMode="auto">
          <a:xfrm>
            <a:off x="5207000" y="541588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6663" name="Rectangle 106"/>
          <p:cNvSpPr>
            <a:spLocks noChangeArrowheads="1"/>
          </p:cNvSpPr>
          <p:nvPr/>
        </p:nvSpPr>
        <p:spPr bwMode="auto">
          <a:xfrm>
            <a:off x="0" y="0"/>
            <a:ext cx="41767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链队</a:t>
            </a:r>
            <a:r>
              <a:rPr lang="zh-CN" altLang="en-US" sz="2400">
                <a:solidFill>
                  <a:srgbClr val="FF0000"/>
                </a:solidFill>
                <a:latin typeface="Arial Black" panose="020B0A04020102020204" pitchFamily="34" charset="0"/>
              </a:rPr>
              <a:t>出队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的实现 </a:t>
            </a: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（</a:t>
            </a:r>
            <a:r>
              <a:rPr lang="zh-CN" altLang="en-US" sz="2000" b="0">
                <a:solidFill>
                  <a:srgbClr val="990099"/>
                </a:solidFill>
                <a:latin typeface="Arial Black" panose="020B0A04020102020204" pitchFamily="34" charset="0"/>
              </a:rPr>
              <a:t>教材</a:t>
            </a:r>
            <a:r>
              <a:rPr lang="en-US" altLang="zh-CN" sz="2000" b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p62</a:t>
            </a: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）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CF03F8-A8A0-4E43-B20A-0C55838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1261" y="6254080"/>
            <a:ext cx="2057400" cy="365125"/>
          </a:xfrm>
        </p:spPr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DA3A1C9-FFAB-2648-8C55-77F7672CF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97551"/>
              </p:ext>
            </p:extLst>
          </p:nvPr>
        </p:nvGraphicFramePr>
        <p:xfrm>
          <a:off x="5580112" y="1844160"/>
          <a:ext cx="743744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3744">
                  <a:extLst>
                    <a:ext uri="{9D8B030D-6E8A-4147-A177-3AD203B41FA5}">
                      <a16:colId xmlns:a16="http://schemas.microsoft.com/office/drawing/2014/main" val="893187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err="1"/>
                        <a:t>Q.front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4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Q.read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1513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7C5E40-2BAA-AE40-B156-A4A76505E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09045"/>
              </p:ext>
            </p:extLst>
          </p:nvPr>
        </p:nvGraphicFramePr>
        <p:xfrm>
          <a:off x="6630555" y="2011419"/>
          <a:ext cx="743744" cy="40716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2877">
                  <a:extLst>
                    <a:ext uri="{9D8B030D-6E8A-4147-A177-3AD203B41FA5}">
                      <a16:colId xmlns:a16="http://schemas.microsoft.com/office/drawing/2014/main" val="3688046303"/>
                    </a:ext>
                  </a:extLst>
                </a:gridCol>
                <a:gridCol w="510867">
                  <a:extLst>
                    <a:ext uri="{9D8B030D-6E8A-4147-A177-3AD203B41FA5}">
                      <a16:colId xmlns:a16="http://schemas.microsoft.com/office/drawing/2014/main" val="3615962056"/>
                    </a:ext>
                  </a:extLst>
                </a:gridCol>
              </a:tblGrid>
              <a:tr h="40716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62089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BEAB8271-31BD-1F49-8DAF-C31BE6D56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48365"/>
              </p:ext>
            </p:extLst>
          </p:nvPr>
        </p:nvGraphicFramePr>
        <p:xfrm>
          <a:off x="7606704" y="2011419"/>
          <a:ext cx="743744" cy="40716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9688">
                  <a:extLst>
                    <a:ext uri="{9D8B030D-6E8A-4147-A177-3AD203B41FA5}">
                      <a16:colId xmlns:a16="http://schemas.microsoft.com/office/drawing/2014/main" val="36880463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615962056"/>
                    </a:ext>
                  </a:extLst>
                </a:gridCol>
              </a:tblGrid>
              <a:tr h="40716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62089"/>
                  </a:ext>
                </a:extLst>
              </a:tr>
            </a:tbl>
          </a:graphicData>
        </a:graphic>
      </p:graphicFrame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0BA418F-D00C-724B-BF6A-F38AABF256FE}"/>
              </a:ext>
            </a:extLst>
          </p:cNvPr>
          <p:cNvCxnSpPr>
            <a:endCxn id="5" idx="1"/>
          </p:cNvCxnSpPr>
          <p:nvPr/>
        </p:nvCxnSpPr>
        <p:spPr>
          <a:xfrm>
            <a:off x="6262216" y="2011419"/>
            <a:ext cx="368339" cy="20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EF15A9D-E442-7646-B36B-F7DF7020BB8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079456" y="2214999"/>
            <a:ext cx="527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01135BD4-75BC-FB49-B00B-192592849213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104384" y="2418580"/>
            <a:ext cx="1874192" cy="12700"/>
          </a:xfrm>
          <a:prstGeom prst="curvedConnector4">
            <a:avLst>
              <a:gd name="adj1" fmla="val 12710"/>
              <a:gd name="adj2" fmla="val 2953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2A4E076-F39C-544A-AF2C-DC968FE0813C}"/>
              </a:ext>
            </a:extLst>
          </p:cNvPr>
          <p:cNvSpPr/>
          <p:nvPr/>
        </p:nvSpPr>
        <p:spPr>
          <a:xfrm>
            <a:off x="7628384" y="1484784"/>
            <a:ext cx="381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iragino Sans GB W3" panose="020B0300000000000000" pitchFamily="34" charset="-128"/>
                <a:cs typeface="Times New Roman" pitchFamily="18" charset="0"/>
              </a:rPr>
              <a:t>p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2" grpId="0" animBg="1"/>
      <p:bldP spid="614404" grpId="0"/>
      <p:bldP spid="614431" grpId="0" autoUpdateAnimBg="0"/>
      <p:bldP spid="614435" grpId="0" animBg="1"/>
      <p:bldP spid="614436" grpId="0" animBg="1"/>
      <p:bldP spid="614437" grpId="0" autoUpdateAnimBg="0"/>
      <p:bldP spid="614438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C1D69-0CEF-6148-B5FF-38F270A0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下一节：顺序队列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32555-838F-5741-B1D9-CF86F4DC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AD473-041D-E841-B678-D3FEAB1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266430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ChangeArrowheads="1"/>
          </p:cNvSpPr>
          <p:nvPr/>
        </p:nvSpPr>
        <p:spPr bwMode="auto">
          <a:xfrm>
            <a:off x="4586666" y="5738018"/>
            <a:ext cx="4316412" cy="566737"/>
          </a:xfrm>
          <a:prstGeom prst="wedgeRoundRectCallout">
            <a:avLst>
              <a:gd name="adj1" fmla="val -27487"/>
              <a:gd name="adj2" fmla="val -8218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 err="1">
                <a:solidFill>
                  <a:srgbClr val="0033CC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采用动态分配空间的形式</a:t>
            </a:r>
            <a:endParaRPr lang="zh-CN" altLang="en-US" sz="2400" b="0" dirty="0">
              <a:solidFill>
                <a:srgbClr val="0033CC"/>
              </a:solidFill>
              <a:latin typeface="Times New Roman" panose="02020603050405020304" pitchFamily="18" charset="0"/>
              <a:ea typeface="Hiragino Sans GB W3" panose="020B0300000000000000" pitchFamily="34" charset="-128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0" y="836613"/>
            <a:ext cx="4608513" cy="461962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顺序队类型定义 </a:t>
            </a:r>
            <a:r>
              <a:rPr lang="en-US" altLang="zh-CN" sz="2000" b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教材</a:t>
            </a:r>
            <a:r>
              <a:rPr lang="en-US" altLang="zh-CN" sz="2000" b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p64):</a:t>
            </a:r>
            <a:endParaRPr lang="zh-CN" altLang="en-US" sz="20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32152" y="4509120"/>
            <a:ext cx="9073132" cy="101566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en-US" sz="2400" b="0" dirty="0" err="1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建队</a:t>
            </a: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核心语句</a:t>
            </a:r>
            <a:r>
              <a:rPr lang="en-US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：</a:t>
            </a:r>
          </a:p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</a:rPr>
              <a:t>Q.</a:t>
            </a:r>
            <a:r>
              <a:rPr lang="en-US" altLang="en-US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base</a:t>
            </a:r>
            <a:r>
              <a:rPr lang="en-US" altLang="en-US" sz="2400" dirty="0">
                <a:latin typeface="Times New Roman" panose="02020603050405020304" pitchFamily="18" charset="0"/>
              </a:rPr>
              <a:t>=(</a:t>
            </a:r>
            <a:r>
              <a:rPr lang="en-US" altLang="en-US" sz="2400" dirty="0" err="1">
                <a:latin typeface="Times New Roman" panose="02020603050405020304" pitchFamily="18" charset="0"/>
              </a:rPr>
              <a:t>QElemType</a:t>
            </a:r>
            <a:r>
              <a:rPr lang="en-US" altLang="en-US" sz="2400" dirty="0">
                <a:latin typeface="Times New Roman" panose="02020603050405020304" pitchFamily="18" charset="0"/>
              </a:rPr>
              <a:t> *) malloc(</a:t>
            </a:r>
            <a:r>
              <a:rPr lang="en-US" altLang="en-US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sizeof</a:t>
            </a: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QElemType</a:t>
            </a:r>
            <a:r>
              <a:rPr lang="en-US" alt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)* MAXQSIZE</a:t>
            </a:r>
            <a:r>
              <a:rPr lang="en-US" altLang="en-US" sz="2400" dirty="0">
                <a:latin typeface="Times New Roman" panose="02020603050405020304" pitchFamily="18" charset="0"/>
              </a:rPr>
              <a:t>);</a:t>
            </a:r>
          </a:p>
        </p:txBody>
      </p:sp>
      <p:sp>
        <p:nvSpPr>
          <p:cNvPr id="27653" name="AutoShape 6"/>
          <p:cNvSpPr>
            <a:spLocks noChangeArrowheads="1"/>
          </p:cNvSpPr>
          <p:nvPr/>
        </p:nvSpPr>
        <p:spPr bwMode="auto">
          <a:xfrm>
            <a:off x="6463145" y="283758"/>
            <a:ext cx="2286000" cy="838200"/>
          </a:xfrm>
          <a:prstGeom prst="wedgeRoundRectCallout">
            <a:avLst>
              <a:gd name="adj1" fmla="val -22803"/>
              <a:gd name="adj2" fmla="val 10957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0033CC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关于整个顺序队的总体描述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32152" y="1390700"/>
            <a:ext cx="9073132" cy="30464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#define    MAXQSIZE  100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最大队列长度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typedef    struct {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 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QElemType</a:t>
            </a: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*base</a:t>
            </a:r>
            <a:r>
              <a:rPr lang="en-US" altLang="zh-CN" sz="2400" dirty="0">
                <a:latin typeface="Times New Roman" panose="02020603050405020304" pitchFamily="18" charset="0"/>
              </a:rPr>
              <a:t>;  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队列的基址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int                   </a:t>
            </a:r>
            <a:r>
              <a:rPr lang="en-US" altLang="zh-CN" sz="2400" dirty="0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front</a:t>
            </a:r>
            <a:r>
              <a:rPr lang="en-US" altLang="zh-CN" sz="2400" dirty="0">
                <a:latin typeface="Times New Roman" panose="02020603050405020304" pitchFamily="18" charset="0"/>
              </a:rPr>
              <a:t>;   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队首指针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若队列不为空，</a:t>
            </a:r>
            <a:endParaRPr lang="en-US" altLang="zh-CN" sz="2400" b="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                  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    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指向队列头元素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Times New Roman" panose="02020603050405020304" pitchFamily="18" charset="0"/>
              </a:rPr>
              <a:t>int                    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rear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队尾指针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若队列不为空，</a:t>
            </a:r>
            <a:endParaRPr lang="en-US" altLang="zh-CN" sz="2400" b="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                  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    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指向队列尾元素的下一个位置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}</a:t>
            </a:r>
            <a:r>
              <a:rPr lang="en-US" altLang="zh-CN" sz="2400" dirty="0" err="1">
                <a:latin typeface="Times New Roman" panose="02020603050405020304" pitchFamily="18" charset="0"/>
              </a:rPr>
              <a:t>SqQueue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765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26BF6E3-8717-45B3-BEBC-88554AFEBFEB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15</a:t>
            </a:fld>
            <a:endParaRPr kumimoji="0" lang="en-US" altLang="zh-CN" sz="1400"/>
          </a:p>
        </p:txBody>
      </p:sp>
      <p:sp>
        <p:nvSpPr>
          <p:cNvPr id="11" name="Rectangle 8"/>
          <p:cNvSpPr txBox="1">
            <a:spLocks noChangeArrowheads="1"/>
          </p:cNvSpPr>
          <p:nvPr/>
        </p:nvSpPr>
        <p:spPr bwMode="auto">
          <a:xfrm>
            <a:off x="0" y="0"/>
            <a:ext cx="74517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队列的顺序表示和实现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2"/>
          <p:cNvGrpSpPr>
            <a:grpSpLocks/>
          </p:cNvGrpSpPr>
          <p:nvPr/>
        </p:nvGrpSpPr>
        <p:grpSpPr bwMode="auto">
          <a:xfrm>
            <a:off x="2498725" y="903288"/>
            <a:ext cx="1082675" cy="550862"/>
            <a:chOff x="1190" y="432"/>
            <a:chExt cx="682" cy="347"/>
          </a:xfrm>
        </p:grpSpPr>
        <p:sp>
          <p:nvSpPr>
            <p:cNvPr id="28730" name="Text Box 3"/>
            <p:cNvSpPr txBox="1">
              <a:spLocks noChangeArrowheads="1"/>
            </p:cNvSpPr>
            <p:nvPr/>
          </p:nvSpPr>
          <p:spPr bwMode="auto">
            <a:xfrm>
              <a:off x="1190" y="432"/>
              <a:ext cx="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Q</a:t>
              </a:r>
            </a:p>
          </p:txBody>
        </p:sp>
        <p:sp>
          <p:nvSpPr>
            <p:cNvPr id="28731" name="Line 4"/>
            <p:cNvSpPr>
              <a:spLocks noChangeShapeType="1"/>
            </p:cNvSpPr>
            <p:nvPr/>
          </p:nvSpPr>
          <p:spPr bwMode="auto">
            <a:xfrm>
              <a:off x="1536" y="6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grpSp>
          <p:nvGrpSpPr>
            <p:cNvPr id="28732" name="Group 5"/>
            <p:cNvGrpSpPr>
              <a:grpSpLocks/>
            </p:cNvGrpSpPr>
            <p:nvPr/>
          </p:nvGrpSpPr>
          <p:grpSpPr bwMode="auto">
            <a:xfrm>
              <a:off x="1405" y="492"/>
              <a:ext cx="250" cy="287"/>
              <a:chOff x="269" y="2941"/>
              <a:chExt cx="288" cy="287"/>
            </a:xfrm>
          </p:grpSpPr>
          <p:sp>
            <p:nvSpPr>
              <p:cNvPr id="28733" name="Rectangle 6"/>
              <p:cNvSpPr>
                <a:spLocks noChangeArrowheads="1"/>
              </p:cNvSpPr>
              <p:nvPr/>
            </p:nvSpPr>
            <p:spPr bwMode="auto">
              <a:xfrm>
                <a:off x="269" y="2941"/>
                <a:ext cx="28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34" name="Line 7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35" name="Line 8"/>
              <p:cNvSpPr>
                <a:spLocks noChangeShapeType="1"/>
              </p:cNvSpPr>
              <p:nvPr/>
            </p:nvSpPr>
            <p:spPr bwMode="auto">
              <a:xfrm>
                <a:off x="269" y="3228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36" name="Line 9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37" name="Line 10"/>
              <p:cNvSpPr>
                <a:spLocks noChangeShapeType="1"/>
              </p:cNvSpPr>
              <p:nvPr/>
            </p:nvSpPr>
            <p:spPr bwMode="auto">
              <a:xfrm>
                <a:off x="557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38" name="Oval 11"/>
              <p:cNvSpPr>
                <a:spLocks noChangeAspect="1" noChangeArrowheads="1"/>
              </p:cNvSpPr>
              <p:nvPr/>
            </p:nvSpPr>
            <p:spPr bwMode="auto">
              <a:xfrm>
                <a:off x="365" y="3023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</p:grpSp>
      </p:grpSp>
      <p:sp>
        <p:nvSpPr>
          <p:cNvPr id="28675" name="Text Box 12"/>
          <p:cNvSpPr txBox="1">
            <a:spLocks noChangeArrowheads="1"/>
          </p:cNvSpPr>
          <p:nvPr/>
        </p:nvSpPr>
        <p:spPr bwMode="auto">
          <a:xfrm>
            <a:off x="7532688" y="351155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</a:rPr>
              <a:t>队尾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endParaRPr lang="en-US" altLang="zh-CN" sz="24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6" name="Text Box 13"/>
          <p:cNvSpPr txBox="1">
            <a:spLocks noChangeArrowheads="1"/>
          </p:cNvSpPr>
          <p:nvPr/>
        </p:nvSpPr>
        <p:spPr bwMode="auto">
          <a:xfrm>
            <a:off x="7456488" y="2136775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latin typeface="Times New Roman" panose="02020603050405020304" pitchFamily="18" charset="0"/>
              </a:rPr>
              <a:t>队首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endParaRPr lang="en-US" altLang="zh-CN" sz="24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7" name="Rectangle 14"/>
          <p:cNvSpPr>
            <a:spLocks noChangeArrowheads="1"/>
          </p:cNvSpPr>
          <p:nvPr/>
        </p:nvSpPr>
        <p:spPr bwMode="auto">
          <a:xfrm>
            <a:off x="3649663" y="615950"/>
            <a:ext cx="5265737" cy="4638675"/>
          </a:xfrm>
          <a:prstGeom prst="rect">
            <a:avLst/>
          </a:prstGeom>
          <a:noFill/>
          <a:ln w="25400">
            <a:solidFill>
              <a:srgbClr val="FF0000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grpSp>
        <p:nvGrpSpPr>
          <p:cNvPr id="28678" name="Group 15"/>
          <p:cNvGrpSpPr>
            <a:grpSpLocks/>
          </p:cNvGrpSpPr>
          <p:nvPr/>
        </p:nvGrpSpPr>
        <p:grpSpPr bwMode="auto">
          <a:xfrm>
            <a:off x="3729038" y="1143000"/>
            <a:ext cx="1905000" cy="1219200"/>
            <a:chOff x="1584" y="1344"/>
            <a:chExt cx="1200" cy="768"/>
          </a:xfrm>
        </p:grpSpPr>
        <p:sp>
          <p:nvSpPr>
            <p:cNvPr id="28721" name="Text Box 16"/>
            <p:cNvSpPr txBox="1">
              <a:spLocks noChangeArrowheads="1"/>
            </p:cNvSpPr>
            <p:nvPr/>
          </p:nvSpPr>
          <p:spPr bwMode="auto">
            <a:xfrm>
              <a:off x="1584" y="1344"/>
              <a:ext cx="6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front</a:t>
              </a:r>
            </a:p>
          </p:txBody>
        </p:sp>
        <p:sp>
          <p:nvSpPr>
            <p:cNvPr id="28722" name="Line 17"/>
            <p:cNvSpPr>
              <a:spLocks noChangeShapeType="1"/>
            </p:cNvSpPr>
            <p:nvPr/>
          </p:nvSpPr>
          <p:spPr bwMode="auto">
            <a:xfrm>
              <a:off x="1922" y="1792"/>
              <a:ext cx="862" cy="32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grpSp>
          <p:nvGrpSpPr>
            <p:cNvPr id="28723" name="Group 18"/>
            <p:cNvGrpSpPr>
              <a:grpSpLocks/>
            </p:cNvGrpSpPr>
            <p:nvPr/>
          </p:nvGrpSpPr>
          <p:grpSpPr bwMode="auto">
            <a:xfrm>
              <a:off x="1778" y="1632"/>
              <a:ext cx="288" cy="287"/>
              <a:chOff x="269" y="2941"/>
              <a:chExt cx="288" cy="287"/>
            </a:xfrm>
          </p:grpSpPr>
          <p:sp>
            <p:nvSpPr>
              <p:cNvPr id="28724" name="Rectangle 19"/>
              <p:cNvSpPr>
                <a:spLocks noChangeArrowheads="1"/>
              </p:cNvSpPr>
              <p:nvPr/>
            </p:nvSpPr>
            <p:spPr bwMode="auto">
              <a:xfrm>
                <a:off x="269" y="2941"/>
                <a:ext cx="28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725" name="Line 20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26" name="Line 21"/>
              <p:cNvSpPr>
                <a:spLocks noChangeShapeType="1"/>
              </p:cNvSpPr>
              <p:nvPr/>
            </p:nvSpPr>
            <p:spPr bwMode="auto">
              <a:xfrm>
                <a:off x="269" y="3228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27" name="Line 22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28" name="Line 23"/>
              <p:cNvSpPr>
                <a:spLocks noChangeShapeType="1"/>
              </p:cNvSpPr>
              <p:nvPr/>
            </p:nvSpPr>
            <p:spPr bwMode="auto">
              <a:xfrm>
                <a:off x="557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29" name="Oval 24"/>
              <p:cNvSpPr>
                <a:spLocks noChangeAspect="1" noChangeArrowheads="1"/>
              </p:cNvSpPr>
              <p:nvPr/>
            </p:nvSpPr>
            <p:spPr bwMode="auto">
              <a:xfrm>
                <a:off x="365" y="3023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</p:grpSp>
      </p:grpSp>
      <p:grpSp>
        <p:nvGrpSpPr>
          <p:cNvPr id="28679" name="Group 26"/>
          <p:cNvGrpSpPr>
            <a:grpSpLocks/>
          </p:cNvGrpSpPr>
          <p:nvPr/>
        </p:nvGrpSpPr>
        <p:grpSpPr bwMode="auto">
          <a:xfrm>
            <a:off x="5249863" y="835025"/>
            <a:ext cx="2228850" cy="4048125"/>
            <a:chOff x="2592" y="1146"/>
            <a:chExt cx="1404" cy="2550"/>
          </a:xfrm>
        </p:grpSpPr>
        <p:sp>
          <p:nvSpPr>
            <p:cNvPr id="28703" name="Rectangle 27"/>
            <p:cNvSpPr>
              <a:spLocks noChangeArrowheads="1"/>
            </p:cNvSpPr>
            <p:nvPr/>
          </p:nvSpPr>
          <p:spPr bwMode="auto">
            <a:xfrm>
              <a:off x="2928" y="1968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a</a:t>
              </a:r>
              <a:r>
                <a:rPr lang="en-US" altLang="zh-CN" sz="2400" b="0" baseline="-10000">
                  <a:latin typeface="Times New Roman" panose="02020603050405020304" pitchFamily="18" charset="0"/>
                </a:rPr>
                <a:t>1</a:t>
              </a:r>
              <a:endParaRPr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8704" name="Rectangle 28"/>
            <p:cNvSpPr>
              <a:spLocks noChangeArrowheads="1"/>
            </p:cNvSpPr>
            <p:nvPr/>
          </p:nvSpPr>
          <p:spPr bwMode="auto">
            <a:xfrm>
              <a:off x="2928" y="2256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a</a:t>
              </a:r>
              <a:r>
                <a:rPr lang="en-US" altLang="zh-CN" sz="2400" b="0" baseline="-10000">
                  <a:latin typeface="Times New Roman" panose="02020603050405020304" pitchFamily="18" charset="0"/>
                </a:rPr>
                <a:t>2</a:t>
              </a:r>
              <a:endParaRPr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8705" name="Rectangle 29"/>
            <p:cNvSpPr>
              <a:spLocks noChangeArrowheads="1"/>
            </p:cNvSpPr>
            <p:nvPr/>
          </p:nvSpPr>
          <p:spPr bwMode="auto">
            <a:xfrm>
              <a:off x="2919" y="2556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a</a:t>
              </a:r>
              <a:r>
                <a:rPr lang="en-US" altLang="zh-CN" sz="2400" b="0" baseline="-10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919" y="1440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919" y="200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919" y="255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>
              <a:off x="2919" y="2843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2928" y="3399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2919" y="3696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2" name="Line 36"/>
            <p:cNvSpPr>
              <a:spLocks noChangeShapeType="1"/>
            </p:cNvSpPr>
            <p:nvPr/>
          </p:nvSpPr>
          <p:spPr bwMode="auto">
            <a:xfrm>
              <a:off x="2928" y="1440"/>
              <a:ext cx="0" cy="225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3" name="Line 37"/>
            <p:cNvSpPr>
              <a:spLocks noChangeShapeType="1"/>
            </p:cNvSpPr>
            <p:nvPr/>
          </p:nvSpPr>
          <p:spPr bwMode="auto">
            <a:xfrm>
              <a:off x="3984" y="1440"/>
              <a:ext cx="0" cy="225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4" name="Rectangle 38"/>
            <p:cNvSpPr>
              <a:spLocks noChangeArrowheads="1"/>
            </p:cNvSpPr>
            <p:nvPr/>
          </p:nvSpPr>
          <p:spPr bwMode="auto">
            <a:xfrm>
              <a:off x="3057" y="1146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2928" y="2832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 a</a:t>
              </a:r>
              <a:r>
                <a:rPr lang="en-US" altLang="zh-CN" sz="2400" baseline="-10000">
                  <a:latin typeface="Times New Roman" panose="02020603050405020304" pitchFamily="18" charset="0"/>
                </a:rPr>
                <a:t>4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8716" name="Line 40"/>
            <p:cNvSpPr>
              <a:spLocks noChangeShapeType="1"/>
            </p:cNvSpPr>
            <p:nvPr/>
          </p:nvSpPr>
          <p:spPr bwMode="auto">
            <a:xfrm>
              <a:off x="2924" y="2283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7" name="Line 41"/>
            <p:cNvSpPr>
              <a:spLocks noChangeShapeType="1"/>
            </p:cNvSpPr>
            <p:nvPr/>
          </p:nvSpPr>
          <p:spPr bwMode="auto">
            <a:xfrm>
              <a:off x="2912" y="170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8718" name="Rectangle 42"/>
            <p:cNvSpPr>
              <a:spLocks noChangeArrowheads="1"/>
            </p:cNvSpPr>
            <p:nvPr/>
          </p:nvSpPr>
          <p:spPr bwMode="auto">
            <a:xfrm>
              <a:off x="2940" y="1456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zh-CN" altLang="zh-CN" sz="24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592" y="1411"/>
              <a:ext cx="330" cy="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0</a:t>
              </a:r>
            </a:p>
            <a:p>
              <a:pPr algn="ctr"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1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1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1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.</a:t>
              </a:r>
            </a:p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0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99</a:t>
              </a:r>
            </a:p>
          </p:txBody>
        </p:sp>
        <p:sp>
          <p:nvSpPr>
            <p:cNvPr id="28720" name="Line 44"/>
            <p:cNvSpPr>
              <a:spLocks noChangeShapeType="1"/>
            </p:cNvSpPr>
            <p:nvPr/>
          </p:nvSpPr>
          <p:spPr bwMode="auto">
            <a:xfrm>
              <a:off x="2928" y="3120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grpSp>
        <p:nvGrpSpPr>
          <p:cNvPr id="28680" name="Group 45"/>
          <p:cNvGrpSpPr>
            <a:grpSpLocks/>
          </p:cNvGrpSpPr>
          <p:nvPr/>
        </p:nvGrpSpPr>
        <p:grpSpPr bwMode="auto">
          <a:xfrm>
            <a:off x="3802063" y="3582988"/>
            <a:ext cx="1912937" cy="912812"/>
            <a:chOff x="2395" y="2208"/>
            <a:chExt cx="1205" cy="575"/>
          </a:xfrm>
        </p:grpSpPr>
        <p:sp>
          <p:nvSpPr>
            <p:cNvPr id="28694" name="Text Box 46"/>
            <p:cNvSpPr txBox="1">
              <a:spLocks noChangeArrowheads="1"/>
            </p:cNvSpPr>
            <p:nvPr/>
          </p:nvSpPr>
          <p:spPr bwMode="auto">
            <a:xfrm>
              <a:off x="2395" y="2208"/>
              <a:ext cx="6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ea typeface="Hiragino Sans GB W3" panose="020B0300000000000000" pitchFamily="34" charset="-128"/>
                </a:rPr>
                <a:t>rear</a:t>
              </a:r>
            </a:p>
          </p:txBody>
        </p:sp>
        <p:sp>
          <p:nvSpPr>
            <p:cNvPr id="28695" name="Line 47"/>
            <p:cNvSpPr>
              <a:spLocks noChangeShapeType="1"/>
            </p:cNvSpPr>
            <p:nvPr/>
          </p:nvSpPr>
          <p:spPr bwMode="auto">
            <a:xfrm>
              <a:off x="2736" y="2592"/>
              <a:ext cx="864" cy="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grpSp>
          <p:nvGrpSpPr>
            <p:cNvPr id="28696" name="Group 48"/>
            <p:cNvGrpSpPr>
              <a:grpSpLocks/>
            </p:cNvGrpSpPr>
            <p:nvPr/>
          </p:nvGrpSpPr>
          <p:grpSpPr bwMode="auto">
            <a:xfrm>
              <a:off x="2589" y="2496"/>
              <a:ext cx="288" cy="287"/>
              <a:chOff x="269" y="2941"/>
              <a:chExt cx="288" cy="287"/>
            </a:xfrm>
          </p:grpSpPr>
          <p:sp>
            <p:nvSpPr>
              <p:cNvPr id="28697" name="Rectangle 49"/>
              <p:cNvSpPr>
                <a:spLocks noChangeArrowheads="1"/>
              </p:cNvSpPr>
              <p:nvPr/>
            </p:nvSpPr>
            <p:spPr bwMode="auto">
              <a:xfrm>
                <a:off x="269" y="2941"/>
                <a:ext cx="28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698" name="Line 50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699" name="Line 51"/>
              <p:cNvSpPr>
                <a:spLocks noChangeShapeType="1"/>
              </p:cNvSpPr>
              <p:nvPr/>
            </p:nvSpPr>
            <p:spPr bwMode="auto">
              <a:xfrm>
                <a:off x="269" y="3228"/>
                <a:ext cx="2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00" name="Line 52"/>
              <p:cNvSpPr>
                <a:spLocks noChangeShapeType="1"/>
              </p:cNvSpPr>
              <p:nvPr/>
            </p:nvSpPr>
            <p:spPr bwMode="auto">
              <a:xfrm>
                <a:off x="269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01" name="Line 53"/>
              <p:cNvSpPr>
                <a:spLocks noChangeShapeType="1"/>
              </p:cNvSpPr>
              <p:nvPr/>
            </p:nvSpPr>
            <p:spPr bwMode="auto">
              <a:xfrm>
                <a:off x="557" y="2941"/>
                <a:ext cx="0" cy="28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28702" name="Oval 54"/>
              <p:cNvSpPr>
                <a:spLocks noChangeAspect="1" noChangeArrowheads="1"/>
              </p:cNvSpPr>
              <p:nvPr/>
            </p:nvSpPr>
            <p:spPr bwMode="auto">
              <a:xfrm>
                <a:off x="365" y="3023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</p:grpSp>
      </p:grpSp>
      <p:sp>
        <p:nvSpPr>
          <p:cNvPr id="32777" name="Rectangle 55"/>
          <p:cNvSpPr>
            <a:spLocks noChangeArrowheads="1"/>
          </p:cNvSpPr>
          <p:nvPr/>
        </p:nvSpPr>
        <p:spPr bwMode="auto">
          <a:xfrm>
            <a:off x="268288" y="2444750"/>
            <a:ext cx="34401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② </a:t>
            </a:r>
            <a:r>
              <a:rPr lang="zh-CN" altLang="en-US" sz="2400" dirty="0">
                <a:latin typeface="Times New Roman" panose="02020603050405020304" pitchFamily="18" charset="0"/>
              </a:rPr>
              <a:t>队列会满吗？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极易装满！</a:t>
            </a:r>
            <a:r>
              <a:rPr lang="zh-CN" altLang="en-US" sz="2400" b="0" dirty="0">
                <a:solidFill>
                  <a:srgbClr val="00CC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因为数组通常有长度限制，而其前端空间无法释放。</a:t>
            </a:r>
          </a:p>
        </p:txBody>
      </p:sp>
      <p:sp>
        <p:nvSpPr>
          <p:cNvPr id="32778" name="Text Box 56"/>
          <p:cNvSpPr txBox="1">
            <a:spLocks noChangeArrowheads="1"/>
          </p:cNvSpPr>
          <p:nvPr/>
        </p:nvSpPr>
        <p:spPr bwMode="auto">
          <a:xfrm>
            <a:off x="268288" y="1447800"/>
            <a:ext cx="2971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① </a:t>
            </a:r>
            <a:r>
              <a:rPr lang="zh-CN" altLang="en-US" sz="2400">
                <a:latin typeface="Times New Roman" panose="02020603050405020304" pitchFamily="18" charset="0"/>
              </a:rPr>
              <a:t>空队列的特征？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  约定：</a:t>
            </a:r>
            <a:r>
              <a:rPr lang="en-US" altLang="zh-CN" sz="2400">
                <a:solidFill>
                  <a:srgbClr val="C00000"/>
                </a:solidFill>
                <a:latin typeface="Times New Roman" panose="02020603050405020304" pitchFamily="18" charset="0"/>
              </a:rPr>
              <a:t>front=rear</a:t>
            </a:r>
          </a:p>
        </p:txBody>
      </p:sp>
      <p:sp>
        <p:nvSpPr>
          <p:cNvPr id="28683" name="Text Box 57"/>
          <p:cNvSpPr txBox="1">
            <a:spLocks noChangeArrowheads="1"/>
          </p:cNvSpPr>
          <p:nvPr/>
        </p:nvSpPr>
        <p:spPr bwMode="auto">
          <a:xfrm>
            <a:off x="5791200" y="3962400"/>
            <a:ext cx="166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rPr>
              <a:t>队尾后地址</a:t>
            </a:r>
          </a:p>
        </p:txBody>
      </p:sp>
      <p:sp>
        <p:nvSpPr>
          <p:cNvPr id="32780" name="Rectangle 58"/>
          <p:cNvSpPr>
            <a:spLocks noChangeArrowheads="1"/>
          </p:cNvSpPr>
          <p:nvPr/>
        </p:nvSpPr>
        <p:spPr bwMode="auto">
          <a:xfrm>
            <a:off x="1298770" y="5534085"/>
            <a:ext cx="6699250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入队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</a:rPr>
              <a:t>尾部插入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：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Q.base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Q.rear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]=e;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Q.rear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++ ;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出队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</a:rPr>
              <a:t>头部删除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：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e=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Q.base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]; </a:t>
            </a: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</a:rPr>
              <a:t>Q.front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++; </a:t>
            </a:r>
          </a:p>
        </p:txBody>
      </p:sp>
      <p:sp>
        <p:nvSpPr>
          <p:cNvPr id="28685" name="Rectangle 59"/>
          <p:cNvSpPr>
            <a:spLocks noChangeArrowheads="1"/>
          </p:cNvSpPr>
          <p:nvPr/>
        </p:nvSpPr>
        <p:spPr bwMode="auto">
          <a:xfrm>
            <a:off x="268288" y="858838"/>
            <a:ext cx="1236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</a:rPr>
              <a:t>讨论：</a:t>
            </a:r>
          </a:p>
        </p:txBody>
      </p:sp>
      <p:sp>
        <p:nvSpPr>
          <p:cNvPr id="28688" name="Rectangle 62"/>
          <p:cNvSpPr>
            <a:spLocks noChangeArrowheads="1"/>
          </p:cNvSpPr>
          <p:nvPr/>
        </p:nvSpPr>
        <p:spPr bwMode="auto">
          <a:xfrm>
            <a:off x="268288" y="4343400"/>
            <a:ext cx="335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③ </a:t>
            </a:r>
            <a:r>
              <a:rPr lang="zh-CN" altLang="en-US" sz="2400" dirty="0">
                <a:latin typeface="Times New Roman" panose="02020603050405020304" pitchFamily="18" charset="0"/>
              </a:rPr>
              <a:t>怎样实现入队和出队操作？</a:t>
            </a: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核心语句如下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433215" name="AutoShape 63"/>
          <p:cNvSpPr>
            <a:spLocks noChangeArrowheads="1"/>
          </p:cNvSpPr>
          <p:nvPr/>
        </p:nvSpPr>
        <p:spPr bwMode="auto">
          <a:xfrm>
            <a:off x="4267200" y="82550"/>
            <a:ext cx="3048000" cy="603250"/>
          </a:xfrm>
          <a:prstGeom prst="wedgeEllipseCallout">
            <a:avLst>
              <a:gd name="adj1" fmla="val -2657"/>
              <a:gd name="adj2" fmla="val 129208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</a:rPr>
              <a:t>用</a:t>
            </a:r>
            <a:r>
              <a:rPr lang="en-US" altLang="zh-CN" sz="2000" dirty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</a:rPr>
              <a:t>base</a:t>
            </a:r>
            <a:r>
              <a:rPr lang="zh-CN" altLang="en-US" sz="2000" dirty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</a:rPr>
              <a:t>做数组名</a:t>
            </a:r>
          </a:p>
        </p:txBody>
      </p:sp>
      <p:sp>
        <p:nvSpPr>
          <p:cNvPr id="28690" name="AutoShape 64"/>
          <p:cNvSpPr>
            <a:spLocks noChangeArrowheads="1"/>
          </p:cNvSpPr>
          <p:nvPr/>
        </p:nvSpPr>
        <p:spPr bwMode="auto">
          <a:xfrm>
            <a:off x="7846710" y="3962400"/>
            <a:ext cx="685800" cy="572294"/>
          </a:xfrm>
          <a:prstGeom prst="wedgeEllipseCallout">
            <a:avLst>
              <a:gd name="adj1" fmla="val -118750"/>
              <a:gd name="adj2" fmla="val -59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800" dirty="0">
                <a:solidFill>
                  <a:srgbClr val="FFFFFF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8691" name="Rectangle 65"/>
          <p:cNvSpPr>
            <a:spLocks noChangeArrowheads="1"/>
          </p:cNvSpPr>
          <p:nvPr/>
        </p:nvSpPr>
        <p:spPr bwMode="auto">
          <a:xfrm>
            <a:off x="0" y="0"/>
            <a:ext cx="2339975" cy="4572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顺序队示意图：</a:t>
            </a:r>
          </a:p>
        </p:txBody>
      </p:sp>
      <p:sp>
        <p:nvSpPr>
          <p:cNvPr id="28692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6450013" y="621665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9C67E47-C043-4734-93D9-CB7E76664228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16</a:t>
            </a:fld>
            <a:endParaRPr kumimoji="0"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idx="1"/>
          </p:nvPr>
        </p:nvSpPr>
        <p:spPr>
          <a:xfrm>
            <a:off x="0" y="2105902"/>
            <a:ext cx="9036050" cy="3897224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solidFill>
                  <a:srgbClr val="0000FF"/>
                </a:solidFill>
                <a:latin typeface="Arial Narrow" pitchFamily="34" charset="0"/>
                <a:ea typeface="Hiragino Sans GB W3" panose="020B0300000000000000" pitchFamily="34" charset="-128"/>
              </a:rPr>
              <a:t>基本操作的实现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r>
              <a:rPr lang="zh-CN" altLang="en-US" sz="2400" b="1" dirty="0"/>
              <a:t>初始化空队：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=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=0;</a:t>
            </a:r>
            <a:r>
              <a:rPr lang="en-US" altLang="zh-CN" sz="2400" dirty="0"/>
              <a:t> 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r>
              <a:rPr lang="zh-CN" altLang="en-US" sz="2400" b="1" dirty="0"/>
              <a:t>入队：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判断是否队满；非队满时，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位置放新插入的元素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++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r>
              <a:rPr lang="zh-CN" altLang="en-US" sz="2400" b="1" dirty="0"/>
              <a:t>出队：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判断是否队空，非队空时，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位置为待删除的元素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++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r>
              <a:rPr lang="zh-CN" altLang="en-US" sz="2400" b="1" dirty="0"/>
              <a:t>队空条件：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== 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lvl="1">
              <a:lnSpc>
                <a:spcPct val="110000"/>
              </a:lnSpc>
              <a:buFontTx/>
              <a:buNone/>
              <a:defRPr/>
            </a:pPr>
            <a:r>
              <a:rPr lang="zh-CN" altLang="en-US" sz="2400" b="1" dirty="0"/>
              <a:t>队满条件：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== MAXQSIZE</a:t>
            </a:r>
          </a:p>
        </p:txBody>
      </p:sp>
      <p:grpSp>
        <p:nvGrpSpPr>
          <p:cNvPr id="29699" name="Group 26"/>
          <p:cNvGrpSpPr>
            <a:grpSpLocks/>
          </p:cNvGrpSpPr>
          <p:nvPr/>
        </p:nvGrpSpPr>
        <p:grpSpPr bwMode="auto">
          <a:xfrm>
            <a:off x="2881745" y="621300"/>
            <a:ext cx="5638800" cy="1325264"/>
            <a:chOff x="3348038" y="1247775"/>
            <a:chExt cx="5638800" cy="1325762"/>
          </a:xfrm>
        </p:grpSpPr>
        <p:sp>
          <p:nvSpPr>
            <p:cNvPr id="663555" name="Rectangle 3"/>
            <p:cNvSpPr>
              <a:spLocks noChangeArrowheads="1"/>
            </p:cNvSpPr>
            <p:nvPr/>
          </p:nvSpPr>
          <p:spPr bwMode="auto">
            <a:xfrm>
              <a:off x="7920038" y="1247775"/>
              <a:ext cx="457200" cy="4684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63556" name="Rectangle 4"/>
            <p:cNvSpPr>
              <a:spLocks noChangeArrowheads="1"/>
            </p:cNvSpPr>
            <p:nvPr/>
          </p:nvSpPr>
          <p:spPr bwMode="auto">
            <a:xfrm>
              <a:off x="7462838" y="1247775"/>
              <a:ext cx="457200" cy="4684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9703" name="Line 5"/>
            <p:cNvSpPr>
              <a:spLocks noChangeShapeType="1"/>
            </p:cNvSpPr>
            <p:nvPr/>
          </p:nvSpPr>
          <p:spPr bwMode="auto">
            <a:xfrm>
              <a:off x="7462838" y="1476375"/>
              <a:ext cx="15240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663558" name="Text Box 6"/>
            <p:cNvSpPr txBox="1">
              <a:spLocks noChangeArrowheads="1"/>
            </p:cNvSpPr>
            <p:nvPr/>
          </p:nvSpPr>
          <p:spPr bwMode="auto">
            <a:xfrm>
              <a:off x="4491038" y="2086290"/>
              <a:ext cx="1449388" cy="462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0" dirty="0" err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Q.front</a:t>
              </a:r>
              <a:endParaRPr lang="en-US" altLang="zh-CN" b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663559" name="Text Box 7"/>
            <p:cNvSpPr txBox="1">
              <a:spLocks noChangeArrowheads="1"/>
            </p:cNvSpPr>
            <p:nvPr/>
          </p:nvSpPr>
          <p:spPr bwMode="auto">
            <a:xfrm>
              <a:off x="7996238" y="1705147"/>
              <a:ext cx="796925" cy="457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b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入队</a:t>
              </a:r>
            </a:p>
          </p:txBody>
        </p:sp>
        <p:sp>
          <p:nvSpPr>
            <p:cNvPr id="663560" name="Text Box 8"/>
            <p:cNvSpPr txBox="1">
              <a:spLocks noChangeArrowheads="1"/>
            </p:cNvSpPr>
            <p:nvPr/>
          </p:nvSpPr>
          <p:spPr bwMode="auto">
            <a:xfrm>
              <a:off x="3348038" y="1781375"/>
              <a:ext cx="949325" cy="457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  </a:t>
              </a:r>
              <a:r>
                <a:rPr lang="zh-CN" altLang="en-US" b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出队</a:t>
              </a:r>
            </a:p>
          </p:txBody>
        </p:sp>
        <p:sp>
          <p:nvSpPr>
            <p:cNvPr id="663561" name="Rectangle 9"/>
            <p:cNvSpPr>
              <a:spLocks noChangeArrowheads="1"/>
            </p:cNvSpPr>
            <p:nvPr/>
          </p:nvSpPr>
          <p:spPr bwMode="auto">
            <a:xfrm>
              <a:off x="4719638" y="1247775"/>
              <a:ext cx="457200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63562" name="Rectangle 10"/>
            <p:cNvSpPr>
              <a:spLocks noChangeArrowheads="1"/>
            </p:cNvSpPr>
            <p:nvPr/>
          </p:nvSpPr>
          <p:spPr bwMode="auto">
            <a:xfrm>
              <a:off x="5176838" y="1247775"/>
              <a:ext cx="457200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63563" name="Rectangle 11"/>
            <p:cNvSpPr>
              <a:spLocks noChangeArrowheads="1"/>
            </p:cNvSpPr>
            <p:nvPr/>
          </p:nvSpPr>
          <p:spPr bwMode="auto">
            <a:xfrm>
              <a:off x="5634038" y="1247775"/>
              <a:ext cx="457200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663564" name="Rectangle 12"/>
            <p:cNvSpPr>
              <a:spLocks noChangeArrowheads="1"/>
            </p:cNvSpPr>
            <p:nvPr/>
          </p:nvSpPr>
          <p:spPr bwMode="auto">
            <a:xfrm>
              <a:off x="6091238" y="1247775"/>
              <a:ext cx="457200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…</a:t>
              </a:r>
              <a:endPara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63565" name="Rectangle 13"/>
            <p:cNvSpPr>
              <a:spLocks noChangeArrowheads="1"/>
            </p:cNvSpPr>
            <p:nvPr/>
          </p:nvSpPr>
          <p:spPr bwMode="auto">
            <a:xfrm>
              <a:off x="6548438" y="1247775"/>
              <a:ext cx="457200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…</a:t>
              </a:r>
              <a:endPara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63566" name="Rectangle 14"/>
            <p:cNvSpPr>
              <a:spLocks noChangeArrowheads="1"/>
            </p:cNvSpPr>
            <p:nvPr/>
          </p:nvSpPr>
          <p:spPr bwMode="auto">
            <a:xfrm>
              <a:off x="7005638" y="1247775"/>
              <a:ext cx="519113" cy="4669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63567" name="Text Box 15"/>
            <p:cNvSpPr txBox="1">
              <a:spLocks noChangeArrowheads="1"/>
            </p:cNvSpPr>
            <p:nvPr/>
          </p:nvSpPr>
          <p:spPr bwMode="auto">
            <a:xfrm>
              <a:off x="7206403" y="2111699"/>
              <a:ext cx="1127233" cy="461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b="0" dirty="0" err="1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Q.rear</a:t>
              </a:r>
              <a:endParaRPr lang="en-US" altLang="zh-CN" b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29714" name="Line 16"/>
            <p:cNvSpPr>
              <a:spLocks noChangeShapeType="1"/>
            </p:cNvSpPr>
            <p:nvPr/>
          </p:nvSpPr>
          <p:spPr bwMode="auto">
            <a:xfrm>
              <a:off x="7462838" y="1247775"/>
              <a:ext cx="533400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9715" name="Line 17"/>
            <p:cNvSpPr>
              <a:spLocks noChangeShapeType="1"/>
            </p:cNvSpPr>
            <p:nvPr/>
          </p:nvSpPr>
          <p:spPr bwMode="auto">
            <a:xfrm>
              <a:off x="7462838" y="1712913"/>
              <a:ext cx="533400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9716" name="Line 18"/>
            <p:cNvSpPr>
              <a:spLocks noChangeShapeType="1"/>
            </p:cNvSpPr>
            <p:nvPr/>
          </p:nvSpPr>
          <p:spPr bwMode="auto">
            <a:xfrm flipV="1">
              <a:off x="4948238" y="1704975"/>
              <a:ext cx="0" cy="457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9717" name="Line 19"/>
            <p:cNvSpPr>
              <a:spLocks noChangeShapeType="1"/>
            </p:cNvSpPr>
            <p:nvPr/>
          </p:nvSpPr>
          <p:spPr bwMode="auto">
            <a:xfrm flipV="1">
              <a:off x="7668518" y="1704975"/>
              <a:ext cx="22920" cy="47890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663572" name="Rectangle 20"/>
            <p:cNvSpPr>
              <a:spLocks noChangeArrowheads="1"/>
            </p:cNvSpPr>
            <p:nvPr/>
          </p:nvSpPr>
          <p:spPr bwMode="auto">
            <a:xfrm>
              <a:off x="4262438" y="1247775"/>
              <a:ext cx="457200" cy="4684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663573" name="Rectangle 21"/>
            <p:cNvSpPr>
              <a:spLocks noChangeArrowheads="1"/>
            </p:cNvSpPr>
            <p:nvPr/>
          </p:nvSpPr>
          <p:spPr bwMode="auto">
            <a:xfrm>
              <a:off x="3805238" y="1247775"/>
              <a:ext cx="457200" cy="4684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29720" name="Line 22"/>
            <p:cNvSpPr>
              <a:spLocks noChangeShapeType="1"/>
            </p:cNvSpPr>
            <p:nvPr/>
          </p:nvSpPr>
          <p:spPr bwMode="auto">
            <a:xfrm>
              <a:off x="3348038" y="1476375"/>
              <a:ext cx="136207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29700" name="Rectangle 65"/>
          <p:cNvSpPr>
            <a:spLocks noChangeArrowheads="1"/>
          </p:cNvSpPr>
          <p:nvPr/>
        </p:nvSpPr>
        <p:spPr bwMode="auto">
          <a:xfrm>
            <a:off x="0" y="0"/>
            <a:ext cx="2968625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顺序队操作示意图：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9D6BEA-14E6-B64A-91CF-E7CBD085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6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42B8A-43D1-6146-9AE6-75D90924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E44CBC33-81E8-084C-A704-FDF28C3C2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68625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顺序队操作示意图：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F20BA33-3653-704B-8D52-E1D9420AA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17492"/>
              </p:ext>
            </p:extLst>
          </p:nvPr>
        </p:nvGraphicFramePr>
        <p:xfrm>
          <a:off x="1235968" y="804674"/>
          <a:ext cx="959768" cy="304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6713285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156085715"/>
                    </a:ext>
                  </a:extLst>
                </a:gridCol>
              </a:tblGrid>
              <a:tr h="5066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9698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7427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99052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79031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76476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92520"/>
                  </a:ext>
                </a:extLst>
              </a:tr>
            </a:tbl>
          </a:graphicData>
        </a:graphic>
      </p:graphicFrame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A4872E5-167B-5D4F-B5AA-B61035076DAE}"/>
              </a:ext>
            </a:extLst>
          </p:cNvPr>
          <p:cNvCxnSpPr/>
          <p:nvPr/>
        </p:nvCxnSpPr>
        <p:spPr>
          <a:xfrm>
            <a:off x="522617" y="3443118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E899F0C-55AE-B143-A4C8-C721161EC561}"/>
              </a:ext>
            </a:extLst>
          </p:cNvPr>
          <p:cNvSpPr txBox="1"/>
          <p:nvPr/>
        </p:nvSpPr>
        <p:spPr>
          <a:xfrm>
            <a:off x="35496" y="3124706"/>
            <a:ext cx="81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f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ront=0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288C3CD-D764-EE44-8F1D-31EAFCD7C50C}"/>
              </a:ext>
            </a:extLst>
          </p:cNvPr>
          <p:cNvCxnSpPr/>
          <p:nvPr/>
        </p:nvCxnSpPr>
        <p:spPr>
          <a:xfrm>
            <a:off x="522617" y="3751292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68DD56-5FBA-7F4E-88E5-DFDF1FD8613A}"/>
              </a:ext>
            </a:extLst>
          </p:cNvPr>
          <p:cNvSpPr txBox="1"/>
          <p:nvPr/>
        </p:nvSpPr>
        <p:spPr>
          <a:xfrm>
            <a:off x="35496" y="3443118"/>
            <a:ext cx="74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rear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=0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75EDC-D5D6-6A4F-A80D-D30B777C2D11}"/>
              </a:ext>
            </a:extLst>
          </p:cNvPr>
          <p:cNvSpPr txBox="1"/>
          <p:nvPr/>
        </p:nvSpPr>
        <p:spPr>
          <a:xfrm>
            <a:off x="1248670" y="39730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对空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95C891B-E677-FC4B-A66C-D3C571985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93593"/>
              </p:ext>
            </p:extLst>
          </p:nvPr>
        </p:nvGraphicFramePr>
        <p:xfrm>
          <a:off x="3468216" y="804674"/>
          <a:ext cx="959768" cy="304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6713285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156085715"/>
                    </a:ext>
                  </a:extLst>
                </a:gridCol>
              </a:tblGrid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9698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7427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99052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J3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79031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J2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76476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J1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92520"/>
                  </a:ext>
                </a:extLst>
              </a:tr>
            </a:tbl>
          </a:graphicData>
        </a:graphic>
      </p:graphicFrame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ECDD99D-14F6-2047-A2B1-363C343A853C}"/>
              </a:ext>
            </a:extLst>
          </p:cNvPr>
          <p:cNvCxnSpPr/>
          <p:nvPr/>
        </p:nvCxnSpPr>
        <p:spPr>
          <a:xfrm>
            <a:off x="2754865" y="3443118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53929C7-1930-BD44-B8A8-0CBA9A13DC8A}"/>
              </a:ext>
            </a:extLst>
          </p:cNvPr>
          <p:cNvSpPr txBox="1"/>
          <p:nvPr/>
        </p:nvSpPr>
        <p:spPr>
          <a:xfrm>
            <a:off x="2267744" y="3124706"/>
            <a:ext cx="81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f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ront=0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FBFCBB5-9F79-F54B-BA2A-8319DDA24FB1}"/>
              </a:ext>
            </a:extLst>
          </p:cNvPr>
          <p:cNvCxnSpPr/>
          <p:nvPr/>
        </p:nvCxnSpPr>
        <p:spPr>
          <a:xfrm>
            <a:off x="2797949" y="2172826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78800BE-D446-4042-89D2-7012B31F1B66}"/>
              </a:ext>
            </a:extLst>
          </p:cNvPr>
          <p:cNvSpPr txBox="1"/>
          <p:nvPr/>
        </p:nvSpPr>
        <p:spPr>
          <a:xfrm>
            <a:off x="2310828" y="1864652"/>
            <a:ext cx="74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rear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=3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569F7-51B7-2D4B-BF9E-3356A949D429}"/>
              </a:ext>
            </a:extLst>
          </p:cNvPr>
          <p:cNvSpPr txBox="1"/>
          <p:nvPr/>
        </p:nvSpPr>
        <p:spPr>
          <a:xfrm>
            <a:off x="3171285" y="397302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J1,J2,J3</a:t>
            </a:r>
            <a:r>
              <a:rPr kumimoji="1"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入队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67A4386-FA3E-894A-8806-5ED3295A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588638"/>
              </p:ext>
            </p:extLst>
          </p:nvPr>
        </p:nvGraphicFramePr>
        <p:xfrm>
          <a:off x="5657380" y="804674"/>
          <a:ext cx="959768" cy="304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6713285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156085715"/>
                    </a:ext>
                  </a:extLst>
                </a:gridCol>
              </a:tblGrid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9698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7427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99052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79031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76476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92520"/>
                  </a:ext>
                </a:extLst>
              </a:tr>
            </a:tbl>
          </a:graphicData>
        </a:graphic>
      </p:graphicFrame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F82F508-E330-5046-8202-24C4FBBECBEE}"/>
              </a:ext>
            </a:extLst>
          </p:cNvPr>
          <p:cNvCxnSpPr/>
          <p:nvPr/>
        </p:nvCxnSpPr>
        <p:spPr>
          <a:xfrm>
            <a:off x="4961428" y="2224692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4694B4-B129-DD4A-A7DC-3C6F2048A1FD}"/>
              </a:ext>
            </a:extLst>
          </p:cNvPr>
          <p:cNvSpPr txBox="1"/>
          <p:nvPr/>
        </p:nvSpPr>
        <p:spPr>
          <a:xfrm>
            <a:off x="4473843" y="1956802"/>
            <a:ext cx="81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f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ront=3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BC60465-9681-0C4B-8DFC-FA1053F46918}"/>
              </a:ext>
            </a:extLst>
          </p:cNvPr>
          <p:cNvCxnSpPr/>
          <p:nvPr/>
        </p:nvCxnSpPr>
        <p:spPr>
          <a:xfrm>
            <a:off x="4987113" y="1956802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E931056-6EC4-414B-9171-DC280F5823A1}"/>
              </a:ext>
            </a:extLst>
          </p:cNvPr>
          <p:cNvSpPr txBox="1"/>
          <p:nvPr/>
        </p:nvSpPr>
        <p:spPr>
          <a:xfrm>
            <a:off x="4499992" y="1648628"/>
            <a:ext cx="74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rear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=3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C66FF2-8496-AB40-BC30-7490BEE7E2B8}"/>
              </a:ext>
            </a:extLst>
          </p:cNvPr>
          <p:cNvSpPr txBox="1"/>
          <p:nvPr/>
        </p:nvSpPr>
        <p:spPr>
          <a:xfrm>
            <a:off x="5360449" y="397302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J1,J2,J3</a:t>
            </a:r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出</a:t>
            </a:r>
            <a:r>
              <a:rPr kumimoji="1"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队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F90DCE4-F66D-1E41-86F5-D257FF0E6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96722"/>
              </p:ext>
            </p:extLst>
          </p:nvPr>
        </p:nvGraphicFramePr>
        <p:xfrm>
          <a:off x="7932248" y="836612"/>
          <a:ext cx="959768" cy="304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6713285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156085715"/>
                    </a:ext>
                  </a:extLst>
                </a:gridCol>
              </a:tblGrid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J6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9698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J5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487427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J4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599052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79031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76476"/>
                  </a:ext>
                </a:extLst>
              </a:tr>
              <a:tr h="5066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92520"/>
                  </a:ext>
                </a:extLst>
              </a:tr>
            </a:tbl>
          </a:graphicData>
        </a:graphic>
      </p:graphicFrame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DF02ACB-9438-4447-9FA0-74D2CCE7E712}"/>
              </a:ext>
            </a:extLst>
          </p:cNvPr>
          <p:cNvCxnSpPr/>
          <p:nvPr/>
        </p:nvCxnSpPr>
        <p:spPr>
          <a:xfrm>
            <a:off x="7236296" y="2256630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0A1F0E0-D684-9443-87A7-3444B25AB1AC}"/>
              </a:ext>
            </a:extLst>
          </p:cNvPr>
          <p:cNvSpPr txBox="1"/>
          <p:nvPr/>
        </p:nvSpPr>
        <p:spPr>
          <a:xfrm>
            <a:off x="6732240" y="1988740"/>
            <a:ext cx="81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f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ront=3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BC75273-F342-4749-ABBC-03EFBF9DB136}"/>
              </a:ext>
            </a:extLst>
          </p:cNvPr>
          <p:cNvCxnSpPr/>
          <p:nvPr/>
        </p:nvCxnSpPr>
        <p:spPr>
          <a:xfrm>
            <a:off x="7240793" y="712838"/>
            <a:ext cx="576064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585EB50-B303-3F45-A92F-68CDE1814F89}"/>
              </a:ext>
            </a:extLst>
          </p:cNvPr>
          <p:cNvSpPr txBox="1"/>
          <p:nvPr/>
        </p:nvSpPr>
        <p:spPr>
          <a:xfrm>
            <a:off x="6753672" y="404664"/>
            <a:ext cx="74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rear</a:t>
            </a:r>
            <a:r>
              <a:rPr kumimoji="1" lang="en-US" altLang="zh-CN" sz="1600" dirty="0">
                <a:solidFill>
                  <a:srgbClr val="002060"/>
                </a:solidFill>
                <a:latin typeface="+mn-lt"/>
              </a:rPr>
              <a:t>=6</a:t>
            </a:r>
            <a:endParaRPr kumimoji="1" lang="zh-CN" altLang="en-US" sz="16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079345-FB56-4F46-95AF-3C14326E58F2}"/>
              </a:ext>
            </a:extLst>
          </p:cNvPr>
          <p:cNvSpPr txBox="1"/>
          <p:nvPr/>
        </p:nvSpPr>
        <p:spPr>
          <a:xfrm>
            <a:off x="7641729" y="3973026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J4,J5,J6</a:t>
            </a:r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入</a:t>
            </a:r>
            <a:r>
              <a:rPr kumimoji="1"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队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92E493-B264-C74F-96CC-9F043C2E46B5}"/>
              </a:ext>
            </a:extLst>
          </p:cNvPr>
          <p:cNvSpPr/>
          <p:nvPr/>
        </p:nvSpPr>
        <p:spPr>
          <a:xfrm>
            <a:off x="654793" y="4737918"/>
            <a:ext cx="3903805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设两个指针</a:t>
            </a:r>
            <a:r>
              <a:rPr lang="en" altLang="zh-CN" sz="2000" dirty="0" err="1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front,rear</a:t>
            </a:r>
            <a:r>
              <a:rPr lang="en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,</a:t>
            </a:r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约定：</a:t>
            </a:r>
          </a:p>
          <a:p>
            <a:pPr algn="ctr"/>
            <a:r>
              <a:rPr lang="en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rear</a:t>
            </a:r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指示队尾元素前一位置；</a:t>
            </a:r>
          </a:p>
          <a:p>
            <a:pPr algn="ctr"/>
            <a:r>
              <a:rPr lang="en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front</a:t>
            </a:r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指示队头元素</a:t>
            </a: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初值</a:t>
            </a:r>
            <a:r>
              <a:rPr lang="en" altLang="zh-CN" sz="2000" dirty="0">
                <a:solidFill>
                  <a:srgbClr val="00206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front=rear=0</a:t>
            </a:r>
          </a:p>
        </p:txBody>
      </p:sp>
      <p:sp>
        <p:nvSpPr>
          <p:cNvPr id="33" name="AutoShape 71">
            <a:extLst>
              <a:ext uri="{FF2B5EF4-FFF2-40B4-BE49-F238E27FC236}">
                <a16:creationId xmlns:a16="http://schemas.microsoft.com/office/drawing/2014/main" id="{7B0A3E74-E32B-D140-9433-E9B7BA704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150" y="4854929"/>
            <a:ext cx="2982740" cy="1015663"/>
          </a:xfrm>
          <a:prstGeom prst="wedgeRectCallout">
            <a:avLst>
              <a:gd name="adj1" fmla="val 24199"/>
              <a:gd name="adj2" fmla="val -45812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空队列条件：</a:t>
            </a:r>
            <a:r>
              <a:rPr lang="en-US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front==rear</a:t>
            </a:r>
          </a:p>
          <a:p>
            <a:pPr eaLnBrk="1" hangingPunct="1">
              <a:defRPr/>
            </a:pPr>
            <a:r>
              <a:rPr lang="zh-CN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入队列：</a:t>
            </a:r>
            <a:r>
              <a:rPr lang="en-US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base[rear++]=x;</a:t>
            </a:r>
          </a:p>
          <a:p>
            <a:pPr eaLnBrk="1" hangingPunct="1">
              <a:defRPr/>
            </a:pPr>
            <a:r>
              <a:rPr lang="zh-CN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出队列：</a:t>
            </a:r>
            <a:r>
              <a:rPr lang="en-US" altLang="zh-CN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仿宋_GB2312" pitchFamily="49" charset="-122"/>
              </a:rPr>
              <a:t>x=base[front++];</a:t>
            </a:r>
          </a:p>
        </p:txBody>
      </p:sp>
    </p:spTree>
    <p:extLst>
      <p:ext uri="{BB962C8B-B14F-4D97-AF65-F5344CB8AC3E}">
        <p14:creationId xmlns:p14="http://schemas.microsoft.com/office/powerpoint/2010/main" val="39014187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6" grpId="0"/>
      <p:bldP spid="18" grpId="0"/>
      <p:bldP spid="19" grpId="0"/>
      <p:bldP spid="22" grpId="0"/>
      <p:bldP spid="24" grpId="0"/>
      <p:bldP spid="25" grpId="0"/>
      <p:bldP spid="28" grpId="0"/>
      <p:bldP spid="30" grpId="0"/>
      <p:bldP spid="31" grpId="0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900113" y="4221163"/>
            <a:ext cx="65405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sz="28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解决假溢出的途径</a:t>
            </a:r>
            <a:r>
              <a:rPr lang="en-US" altLang="zh-CN" sz="28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———</a:t>
            </a:r>
            <a:endParaRPr lang="en-US" altLang="zh-CN" sz="2800" b="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5003800" y="4221163"/>
            <a:ext cx="3121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800" b="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采用循环队列</a:t>
            </a: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755650" y="1700213"/>
            <a:ext cx="7194550" cy="19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答：</a:t>
            </a:r>
            <a:r>
              <a:rPr lang="zh-CN" altLang="en-US" sz="28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在顺序队中，当尾指针已经到了数组的上界，不能再有入队操作，但其实数组中还有空位置，这就叫“假溢出”。</a:t>
            </a:r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572257" y="630796"/>
            <a:ext cx="755256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800" dirty="0">
                <a:solidFill>
                  <a:srgbClr val="00206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问：什么叫“假溢出” ？如何解决？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A288771-3799-45D6-8892-519CDDE8D34E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19</a:t>
            </a:fld>
            <a:endParaRPr kumimoji="0"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700"/>
            <a:ext cx="3924300" cy="646113"/>
          </a:xfrm>
        </p:spPr>
        <p:txBody>
          <a:bodyPr/>
          <a:lstStyle/>
          <a:p>
            <a:pPr marL="381000" indent="-381000" algn="l" eaLnBrk="1" hangingPunct="1">
              <a:defRPr/>
            </a:pPr>
            <a:r>
              <a:rPr lang="zh-CN" altLang="en-US" sz="36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队列的基本概念</a:t>
            </a:r>
          </a:p>
        </p:txBody>
      </p:sp>
      <p:sp>
        <p:nvSpPr>
          <p:cNvPr id="17421" name="Slide Number Placeholder 1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7419766-2EBF-44C7-84E4-5E7E6DBB5540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2</a:t>
            </a:fld>
            <a:endParaRPr kumimoji="0" lang="en-US" altLang="zh-CN" sz="140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505075" y="2132013"/>
            <a:ext cx="47799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与线性表相同，仍为一对一关系。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590800" y="2863850"/>
            <a:ext cx="5480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顺序队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或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链队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，以</a:t>
            </a:r>
            <a:r>
              <a:rPr lang="zh-CN" altLang="en-US" sz="2400" b="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循环顺序队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更常见。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2568575" y="3746500"/>
            <a:ext cx="60420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只能在队首和队尾运算，且访问结点时依照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先进先出（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FIFO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的原则。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606675" y="4803775"/>
            <a:ext cx="60055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关键是掌握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入队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出队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操作，具体实现依顺序队或链队的不同而不同。</a:t>
            </a:r>
          </a:p>
        </p:txBody>
      </p:sp>
      <p:grpSp>
        <p:nvGrpSpPr>
          <p:cNvPr id="17415" name="Group 7"/>
          <p:cNvGrpSpPr>
            <a:grpSpLocks/>
          </p:cNvGrpSpPr>
          <p:nvPr/>
        </p:nvGrpSpPr>
        <p:grpSpPr bwMode="auto">
          <a:xfrm>
            <a:off x="250825" y="1960563"/>
            <a:ext cx="2795588" cy="3346450"/>
            <a:chOff x="198" y="871"/>
            <a:chExt cx="1430" cy="2108"/>
          </a:xfrm>
        </p:grpSpPr>
        <p:sp>
          <p:nvSpPr>
            <p:cNvPr id="425992" name="Rectangle 8"/>
            <p:cNvSpPr>
              <a:spLocks noChangeArrowheads="1"/>
            </p:cNvSpPr>
            <p:nvPr/>
          </p:nvSpPr>
          <p:spPr bwMode="auto">
            <a:xfrm>
              <a:off x="198" y="1320"/>
              <a:ext cx="1265" cy="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1" hangingPunct="1">
                <a:defRPr/>
              </a:pPr>
              <a:r>
                <a:rPr lang="zh-CN" altLang="en-US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存储结构</a:t>
              </a:r>
            </a:p>
          </p:txBody>
        </p:sp>
        <p:sp>
          <p:nvSpPr>
            <p:cNvPr id="425993" name="Rectangle 9"/>
            <p:cNvSpPr>
              <a:spLocks noChangeArrowheads="1"/>
            </p:cNvSpPr>
            <p:nvPr/>
          </p:nvSpPr>
          <p:spPr bwMode="auto">
            <a:xfrm>
              <a:off x="207" y="1982"/>
              <a:ext cx="82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运算规则</a:t>
              </a:r>
            </a:p>
          </p:txBody>
        </p:sp>
        <p:sp>
          <p:nvSpPr>
            <p:cNvPr id="425994" name="Text Box 10"/>
            <p:cNvSpPr txBox="1">
              <a:spLocks noChangeArrowheads="1"/>
            </p:cNvSpPr>
            <p:nvPr/>
          </p:nvSpPr>
          <p:spPr bwMode="auto">
            <a:xfrm>
              <a:off x="198" y="2652"/>
              <a:ext cx="143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实现方式 </a:t>
              </a:r>
            </a:p>
          </p:txBody>
        </p:sp>
        <p:sp>
          <p:nvSpPr>
            <p:cNvPr id="425995" name="Rectangle 11"/>
            <p:cNvSpPr>
              <a:spLocks noChangeArrowheads="1"/>
            </p:cNvSpPr>
            <p:nvPr/>
          </p:nvSpPr>
          <p:spPr bwMode="auto">
            <a:xfrm>
              <a:off x="198" y="871"/>
              <a:ext cx="1253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1" hangingPunct="1">
                <a:defRPr/>
              </a:pPr>
              <a:r>
                <a:rPr lang="zh-CN" altLang="en-US" sz="2800" b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逻辑结构</a:t>
              </a:r>
            </a:p>
          </p:txBody>
        </p:sp>
      </p:grpSp>
      <p:sp>
        <p:nvSpPr>
          <p:cNvPr id="16392" name="Rectangle 12"/>
          <p:cNvSpPr>
            <a:spLocks noChangeArrowheads="1"/>
          </p:cNvSpPr>
          <p:nvPr/>
        </p:nvSpPr>
        <p:spPr bwMode="auto">
          <a:xfrm>
            <a:off x="2590800" y="1187450"/>
            <a:ext cx="60436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只能在表的一端进行插入运算，在表的另一端进行删除运算的线性表。</a:t>
            </a:r>
          </a:p>
        </p:txBody>
      </p:sp>
      <p:sp>
        <p:nvSpPr>
          <p:cNvPr id="425997" name="Rectangle 13"/>
          <p:cNvSpPr>
            <a:spLocks noChangeArrowheads="1"/>
          </p:cNvSpPr>
          <p:nvPr/>
        </p:nvSpPr>
        <p:spPr bwMode="auto">
          <a:xfrm>
            <a:off x="179388" y="5732463"/>
            <a:ext cx="87575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iragino Sans GB W3" panose="020B0300000000000000" pitchFamily="34" charset="-128"/>
              </a:rPr>
              <a:t>基本操作</a:t>
            </a:r>
            <a:r>
              <a:rPr lang="zh-CN" altLang="en-US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    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入队或出队，建空队列，判队空或队满等操作。</a:t>
            </a:r>
          </a:p>
        </p:txBody>
      </p:sp>
      <p:sp>
        <p:nvSpPr>
          <p:cNvPr id="15370" name="AutoShape 14"/>
          <p:cNvSpPr>
            <a:spLocks noChangeArrowheads="1"/>
          </p:cNvSpPr>
          <p:nvPr/>
        </p:nvSpPr>
        <p:spPr bwMode="auto">
          <a:xfrm>
            <a:off x="6684963" y="412750"/>
            <a:ext cx="2251951" cy="533400"/>
          </a:xfrm>
          <a:prstGeom prst="wedgeEllipseCallout">
            <a:avLst>
              <a:gd name="adj1" fmla="val -88944"/>
              <a:gd name="adj2" fmla="val 11369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00206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队尾插入</a:t>
            </a:r>
          </a:p>
        </p:txBody>
      </p:sp>
      <p:sp>
        <p:nvSpPr>
          <p:cNvPr id="15371" name="AutoShape 15"/>
          <p:cNvSpPr>
            <a:spLocks noChangeArrowheads="1"/>
          </p:cNvSpPr>
          <p:nvPr/>
        </p:nvSpPr>
        <p:spPr bwMode="auto">
          <a:xfrm>
            <a:off x="6858000" y="1743075"/>
            <a:ext cx="2035175" cy="533400"/>
          </a:xfrm>
          <a:prstGeom prst="wedgeEllipseCallout">
            <a:avLst>
              <a:gd name="adj1" fmla="val -65285"/>
              <a:gd name="adj2" fmla="val -47345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00206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队头删除</a:t>
            </a:r>
          </a:p>
        </p:txBody>
      </p:sp>
      <p:sp>
        <p:nvSpPr>
          <p:cNvPr id="426000" name="Rectangle 16"/>
          <p:cNvSpPr>
            <a:spLocks noChangeArrowheads="1"/>
          </p:cNvSpPr>
          <p:nvPr/>
        </p:nvSpPr>
        <p:spPr bwMode="auto">
          <a:xfrm>
            <a:off x="250825" y="1125538"/>
            <a:ext cx="16129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iragino Sans GB W3" panose="020B0300000000000000" pitchFamily="34" charset="-128"/>
              </a:rPr>
              <a:t>队列定义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  <p:bldP spid="16389" grpId="0"/>
      <p:bldP spid="16390" grpId="0"/>
      <p:bldP spid="425997" grpId="0"/>
      <p:bldP spid="15370" grpId="0" animBg="1"/>
      <p:bldP spid="153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C1D69-0CEF-6148-B5FF-38F270A0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下一节：循环队列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32555-838F-5741-B1D9-CF86F4DC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AD473-041D-E841-B678-D3FEAB1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222617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1EA93-63E7-B448-815C-406FE111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如何处理“假溢出”问题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FF7512-983E-0F4D-B7E8-052242A7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02604C0-1409-D24E-AB35-D5A54D35D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73" y="3573016"/>
            <a:ext cx="8410905" cy="2492990"/>
          </a:xfrm>
          <a:prstGeom prst="rect">
            <a:avLst/>
          </a:prstGeom>
          <a:noFill/>
          <a:ln w="28575" cap="rnd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一个巧妙的想法</a:t>
            </a:r>
            <a:endParaRPr lang="en-US" altLang="zh-CN" sz="2400" b="0" dirty="0">
              <a:solidFill>
                <a:srgbClr val="00006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将顺序队列设想为首尾相连的环状空间。</a:t>
            </a:r>
            <a:endParaRPr lang="en-US" altLang="zh-CN" sz="2400" b="0" dirty="0">
              <a:solidFill>
                <a:srgbClr val="00006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当</a:t>
            </a:r>
            <a:r>
              <a:rPr lang="en-US" altLang="zh-CN" sz="2400" b="0" dirty="0" err="1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Q.rear</a:t>
            </a:r>
            <a:r>
              <a:rPr lang="en-US" altLang="zh-CN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值超出队列空间的最大位置时</a:t>
            </a:r>
            <a:r>
              <a:rPr lang="en-US" altLang="zh-CN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令</a:t>
            </a:r>
            <a:r>
              <a:rPr lang="en-US" altLang="zh-CN" sz="2400" b="0" dirty="0" err="1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Q.rear</a:t>
            </a:r>
            <a:r>
              <a:rPr lang="en-US" altLang="zh-CN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= 0,</a:t>
            </a: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使队列空间能“循环”使用。</a:t>
            </a:r>
            <a:endParaRPr lang="en-US" altLang="zh-CN" sz="2400" b="0" dirty="0">
              <a:solidFill>
                <a:srgbClr val="00006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这种循环使用空间的队列称为循环队列。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686615C-3B52-CA4C-811E-0D48AC4DA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72" y="1473835"/>
            <a:ext cx="8410905" cy="1569660"/>
          </a:xfrm>
          <a:prstGeom prst="rect">
            <a:avLst/>
          </a:prstGeom>
          <a:noFill/>
          <a:ln w="28575" cap="rnd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None/>
            </a:pPr>
            <a:r>
              <a:rPr lang="zh-CN" altLang="en-US" sz="2400" b="0" u="sng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一个简单的想法</a:t>
            </a:r>
            <a:endParaRPr lang="en-US" altLang="zh-CN" sz="2400" b="0" u="sng" dirty="0">
              <a:solidFill>
                <a:srgbClr val="00006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队首固定，每次出队剩余元素向下移动</a:t>
            </a:r>
            <a:endParaRPr lang="en-US" altLang="zh-CN" sz="2400" b="0" dirty="0">
              <a:solidFill>
                <a:srgbClr val="00006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 eaLnBrk="1" hangingPunct="1">
              <a:spcBef>
                <a:spcPct val="50000"/>
              </a:spcBef>
              <a:buSzTx/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00006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存在问题：移动元素时间复杂度过高</a:t>
            </a:r>
          </a:p>
        </p:txBody>
      </p:sp>
    </p:spTree>
    <p:extLst>
      <p:ext uri="{BB962C8B-B14F-4D97-AF65-F5344CB8AC3E}">
        <p14:creationId xmlns:p14="http://schemas.microsoft.com/office/powerpoint/2010/main" val="245304159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15616" y="3695701"/>
            <a:ext cx="4289425" cy="2541588"/>
            <a:chOff x="1104" y="2383"/>
            <a:chExt cx="2928" cy="1601"/>
          </a:xfrm>
        </p:grpSpPr>
        <p:grpSp>
          <p:nvGrpSpPr>
            <p:cNvPr id="32791" name="Group 4"/>
            <p:cNvGrpSpPr>
              <a:grpSpLocks/>
            </p:cNvGrpSpPr>
            <p:nvPr/>
          </p:nvGrpSpPr>
          <p:grpSpPr bwMode="auto">
            <a:xfrm>
              <a:off x="1104" y="2383"/>
              <a:ext cx="2928" cy="1601"/>
              <a:chOff x="1104" y="2383"/>
              <a:chExt cx="2928" cy="1601"/>
            </a:xfrm>
          </p:grpSpPr>
          <p:grpSp>
            <p:nvGrpSpPr>
              <p:cNvPr id="32797" name="Group 5"/>
              <p:cNvGrpSpPr>
                <a:grpSpLocks/>
              </p:cNvGrpSpPr>
              <p:nvPr/>
            </p:nvGrpSpPr>
            <p:grpSpPr bwMode="auto">
              <a:xfrm>
                <a:off x="1844" y="2383"/>
                <a:ext cx="1516" cy="1601"/>
                <a:chOff x="1844" y="2383"/>
                <a:chExt cx="1516" cy="1601"/>
              </a:xfrm>
            </p:grpSpPr>
            <p:grpSp>
              <p:nvGrpSpPr>
                <p:cNvPr id="32806" name="Group 6"/>
                <p:cNvGrpSpPr>
                  <a:grpSpLocks/>
                </p:cNvGrpSpPr>
                <p:nvPr/>
              </p:nvGrpSpPr>
              <p:grpSpPr bwMode="auto">
                <a:xfrm>
                  <a:off x="1872" y="2383"/>
                  <a:ext cx="1488" cy="1601"/>
                  <a:chOff x="1872" y="2383"/>
                  <a:chExt cx="1488" cy="1601"/>
                </a:xfrm>
              </p:grpSpPr>
              <p:grpSp>
                <p:nvGrpSpPr>
                  <p:cNvPr id="32810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1872" y="2383"/>
                    <a:ext cx="1488" cy="1601"/>
                    <a:chOff x="1872" y="2383"/>
                    <a:chExt cx="1488" cy="1601"/>
                  </a:xfrm>
                </p:grpSpPr>
                <p:sp>
                  <p:nvSpPr>
                    <p:cNvPr id="32812" name="Oval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2784"/>
                      <a:ext cx="1296" cy="12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28575" cap="rnd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SzPct val="85000"/>
                        <a:buBlip>
                          <a:blip r:embed="rId3"/>
                        </a:buBlip>
                        <a:defRPr kumimoji="1"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Char char="l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Char char="l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buChar char="l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SzTx/>
                        <a:buFontTx/>
                        <a:buNone/>
                      </a:pPr>
                      <a:endParaRPr lang="zh-CN" altLang="en-US" sz="2400" b="0" dirty="0">
                        <a:solidFill>
                          <a:srgbClr val="0000FF"/>
                        </a:solidFill>
                        <a:highlight>
                          <a:srgbClr val="008080"/>
                        </a:highlight>
                        <a:latin typeface="Hiragino Sans GB W3" panose="020B0300000000000000" pitchFamily="34" charset="-128"/>
                        <a:ea typeface="华康简黑" charset="-122"/>
                      </a:endParaRPr>
                    </a:p>
                  </p:txBody>
                </p:sp>
                <p:sp>
                  <p:nvSpPr>
                    <p:cNvPr id="32813" name="Line 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872" y="3408"/>
                      <a:ext cx="336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  <p:sp>
                  <p:nvSpPr>
                    <p:cNvPr id="32814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12" y="2928"/>
                      <a:ext cx="192" cy="24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  <p:sp>
                  <p:nvSpPr>
                    <p:cNvPr id="32815" name="Line 1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688" y="2880"/>
                      <a:ext cx="192" cy="336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  <p:sp>
                  <p:nvSpPr>
                    <p:cNvPr id="32816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88" y="3600"/>
                      <a:ext cx="192" cy="288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  <p:sp>
                  <p:nvSpPr>
                    <p:cNvPr id="32817" name="Line 1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160" y="3600"/>
                      <a:ext cx="192" cy="336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  <p:sp>
                  <p:nvSpPr>
                    <p:cNvPr id="32818" name="Line 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76" y="2383"/>
                      <a:ext cx="384" cy="0"/>
                    </a:xfrm>
                    <a:prstGeom prst="line">
                      <a:avLst/>
                    </a:prstGeom>
                    <a:noFill/>
                    <a:ln w="12700" cap="rnd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 b="0" dirty="0">
                        <a:latin typeface="Hiragino Sans GB W3" panose="020B0300000000000000" pitchFamily="34" charset="-128"/>
                      </a:endParaRPr>
                    </a:p>
                  </p:txBody>
                </p:sp>
              </p:grpSp>
              <p:sp>
                <p:nvSpPr>
                  <p:cNvPr id="32811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3120"/>
                    <a:ext cx="576" cy="528"/>
                  </a:xfrm>
                  <a:prstGeom prst="ellipse">
                    <a:avLst/>
                  </a:prstGeom>
                  <a:solidFill>
                    <a:srgbClr val="00CCFF"/>
                  </a:solidFill>
                  <a:ln w="12700" cap="rnd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SzPct val="85000"/>
                      <a:buBlip>
                        <a:blip r:embed="rId3"/>
                      </a:buBlip>
                      <a:defRPr kumimoji="1"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kumimoji="1"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buChar char="l"/>
                      <a:defRPr kumimoji="1"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60000"/>
                      <a:buFont typeface="Wingdings" panose="05000000000000000000" pitchFamily="2" charset="2"/>
                      <a:buChar char="l"/>
                      <a:defRPr kumimoji="1"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SzTx/>
                      <a:buFontTx/>
                      <a:buNone/>
                    </a:pPr>
                    <a:endParaRPr lang="zh-CN" altLang="en-US" sz="2400" b="0" dirty="0">
                      <a:solidFill>
                        <a:srgbClr val="0000FF"/>
                      </a:solidFill>
                      <a:latin typeface="Hiragino Sans GB W3" panose="020B0300000000000000" pitchFamily="34" charset="-128"/>
                      <a:ea typeface="华康简黑" charset="-122"/>
                    </a:endParaRPr>
                  </a:p>
                </p:txBody>
              </p:sp>
            </p:grpSp>
            <p:sp>
              <p:nvSpPr>
                <p:cNvPr id="66049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352" y="2832"/>
                  <a:ext cx="432" cy="250"/>
                </a:xfrm>
                <a:prstGeom prst="rect">
                  <a:avLst/>
                </a:prstGeom>
                <a:noFill/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defRPr/>
                  </a:pPr>
                  <a:r>
                    <a:rPr lang="en-US" altLang="zh-CN" sz="2000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J6</a:t>
                  </a:r>
                </a:p>
              </p:txBody>
            </p:sp>
            <p:sp>
              <p:nvSpPr>
                <p:cNvPr id="66049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893" y="3456"/>
                  <a:ext cx="432" cy="250"/>
                </a:xfrm>
                <a:prstGeom prst="rect">
                  <a:avLst/>
                </a:prstGeom>
                <a:noFill/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defRPr/>
                  </a:pPr>
                  <a:r>
                    <a:rPr lang="en-US" altLang="zh-CN" sz="2000" dirty="0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J4</a:t>
                  </a:r>
                </a:p>
              </p:txBody>
            </p:sp>
            <p:sp>
              <p:nvSpPr>
                <p:cNvPr id="66049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44" y="3072"/>
                  <a:ext cx="432" cy="250"/>
                </a:xfrm>
                <a:prstGeom prst="rect">
                  <a:avLst/>
                </a:prstGeom>
                <a:noFill/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defRPr/>
                  </a:pPr>
                  <a:r>
                    <a:rPr lang="en-US" altLang="zh-CN" sz="2000" dirty="0">
                      <a:solidFill>
                        <a:srgbClr val="FF33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宋体" pitchFamily="2" charset="-122"/>
                    </a:rPr>
                    <a:t>J5</a:t>
                  </a:r>
                </a:p>
              </p:txBody>
            </p:sp>
          </p:grpSp>
          <p:grpSp>
            <p:nvGrpSpPr>
              <p:cNvPr id="32798" name="Group 19"/>
              <p:cNvGrpSpPr>
                <a:grpSpLocks/>
              </p:cNvGrpSpPr>
              <p:nvPr/>
            </p:nvGrpSpPr>
            <p:grpSpPr bwMode="auto">
              <a:xfrm>
                <a:off x="3168" y="2880"/>
                <a:ext cx="864" cy="528"/>
                <a:chOff x="3168" y="2880"/>
                <a:chExt cx="864" cy="528"/>
              </a:xfrm>
            </p:grpSpPr>
            <p:sp>
              <p:nvSpPr>
                <p:cNvPr id="32803" name="Rectangle 20"/>
                <p:cNvSpPr>
                  <a:spLocks noChangeArrowheads="1"/>
                </p:cNvSpPr>
                <p:nvPr/>
              </p:nvSpPr>
              <p:spPr bwMode="auto">
                <a:xfrm>
                  <a:off x="3408" y="3168"/>
                  <a:ext cx="528" cy="240"/>
                </a:xfrm>
                <a:prstGeom prst="rect">
                  <a:avLst/>
                </a:prstGeom>
                <a:solidFill>
                  <a:srgbClr val="00CCFF"/>
                </a:solidFill>
                <a:ln w="12700" cap="rnd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3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华康简黑" charset="-122"/>
                  </a:endParaRPr>
                </a:p>
              </p:txBody>
            </p:sp>
            <p:sp>
              <p:nvSpPr>
                <p:cNvPr id="32804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3168" y="3264"/>
                  <a:ext cx="336" cy="0"/>
                </a:xfrm>
                <a:prstGeom prst="line">
                  <a:avLst/>
                </a:prstGeom>
                <a:noFill/>
                <a:ln w="12700" cap="rnd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66050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360" y="2880"/>
                  <a:ext cx="672" cy="250"/>
                </a:xfrm>
                <a:prstGeom prst="rect">
                  <a:avLst/>
                </a:prstGeom>
                <a:noFill/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defRPr/>
                  </a:pPr>
                  <a:r>
                    <a:rPr lang="en-US" altLang="zh-CN" sz="2000" b="0" dirty="0" err="1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Hiragino Sans GB W3" panose="020B0300000000000000" pitchFamily="34" charset="-128"/>
                    </a:rPr>
                    <a:t>Q.rear</a:t>
                  </a:r>
                  <a:endParaRPr lang="en-US" altLang="zh-CN" sz="2000" b="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Hiragino Sans GB W3" panose="020B0300000000000000" pitchFamily="34" charset="-128"/>
                  </a:endParaRPr>
                </a:p>
              </p:txBody>
            </p:sp>
          </p:grpSp>
          <p:grpSp>
            <p:nvGrpSpPr>
              <p:cNvPr id="32799" name="Group 23"/>
              <p:cNvGrpSpPr>
                <a:grpSpLocks/>
              </p:cNvGrpSpPr>
              <p:nvPr/>
            </p:nvGrpSpPr>
            <p:grpSpPr bwMode="auto">
              <a:xfrm>
                <a:off x="1104" y="3312"/>
                <a:ext cx="864" cy="480"/>
                <a:chOff x="1104" y="3312"/>
                <a:chExt cx="864" cy="480"/>
              </a:xfrm>
            </p:grpSpPr>
            <p:sp>
              <p:nvSpPr>
                <p:cNvPr id="32800" name="Rectangle 24"/>
                <p:cNvSpPr>
                  <a:spLocks noChangeArrowheads="1"/>
                </p:cNvSpPr>
                <p:nvPr/>
              </p:nvSpPr>
              <p:spPr bwMode="auto">
                <a:xfrm>
                  <a:off x="1152" y="3552"/>
                  <a:ext cx="528" cy="240"/>
                </a:xfrm>
                <a:prstGeom prst="rect">
                  <a:avLst/>
                </a:prstGeom>
                <a:solidFill>
                  <a:srgbClr val="00CCFF"/>
                </a:solidFill>
                <a:ln w="12700" cap="rnd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SzPct val="85000"/>
                    <a:buBlip>
                      <a:blip r:embed="rId3"/>
                    </a:buBlip>
                    <a:defRPr kumimoji="1"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kumimoji="1"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Char char="l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l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Tx/>
                    <a:buNone/>
                  </a:pPr>
                  <a:endPara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华康简黑" charset="-122"/>
                  </a:endParaRPr>
                </a:p>
              </p:txBody>
            </p:sp>
            <p:sp>
              <p:nvSpPr>
                <p:cNvPr id="32801" name="Line 25"/>
                <p:cNvSpPr>
                  <a:spLocks noChangeShapeType="1"/>
                </p:cNvSpPr>
                <p:nvPr/>
              </p:nvSpPr>
              <p:spPr bwMode="auto">
                <a:xfrm>
                  <a:off x="1680" y="3648"/>
                  <a:ext cx="288" cy="0"/>
                </a:xfrm>
                <a:prstGeom prst="line">
                  <a:avLst/>
                </a:prstGeom>
                <a:noFill/>
                <a:ln w="12700" cap="rnd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b="0" dirty="0">
                    <a:latin typeface="Hiragino Sans GB W3" panose="020B0300000000000000" pitchFamily="34" charset="-128"/>
                  </a:endParaRPr>
                </a:p>
              </p:txBody>
            </p:sp>
            <p:sp>
              <p:nvSpPr>
                <p:cNvPr id="66050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104" y="3312"/>
                  <a:ext cx="767" cy="250"/>
                </a:xfrm>
                <a:prstGeom prst="rect">
                  <a:avLst/>
                </a:prstGeom>
                <a:noFill/>
                <a:ln w="12700" cap="rnd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defRPr/>
                  </a:pPr>
                  <a:r>
                    <a:rPr lang="en-US" altLang="zh-CN" sz="2000" b="0" dirty="0" err="1"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Hiragino Sans GB W3" panose="020B0300000000000000" pitchFamily="34" charset="-128"/>
                    </a:rPr>
                    <a:t>Q.front</a:t>
                  </a:r>
                  <a:endParaRPr lang="en-US" altLang="zh-CN" sz="2000" b="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Hiragino Sans GB W3" panose="020B0300000000000000" pitchFamily="34" charset="-128"/>
                  </a:endParaRPr>
                </a:p>
              </p:txBody>
            </p:sp>
          </p:grpSp>
        </p:grpSp>
        <p:grpSp>
          <p:nvGrpSpPr>
            <p:cNvPr id="32792" name="Group 27"/>
            <p:cNvGrpSpPr>
              <a:grpSpLocks/>
            </p:cNvGrpSpPr>
            <p:nvPr/>
          </p:nvGrpSpPr>
          <p:grpSpPr bwMode="auto">
            <a:xfrm>
              <a:off x="2090" y="3349"/>
              <a:ext cx="864" cy="347"/>
              <a:chOff x="2858" y="949"/>
              <a:chExt cx="864" cy="347"/>
            </a:xfrm>
          </p:grpSpPr>
          <p:sp>
            <p:nvSpPr>
              <p:cNvPr id="660508" name="Text Box 28"/>
              <p:cNvSpPr txBox="1">
                <a:spLocks noChangeArrowheads="1"/>
              </p:cNvSpPr>
              <p:nvPr/>
            </p:nvSpPr>
            <p:spPr bwMode="auto">
              <a:xfrm>
                <a:off x="2858" y="949"/>
                <a:ext cx="864" cy="250"/>
              </a:xfrm>
              <a:prstGeom prst="rect">
                <a:avLst/>
              </a:prstGeom>
              <a:noFill/>
              <a:ln w="12700" cap="rnd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宋体" pitchFamily="2" charset="-122"/>
                  </a:rPr>
                  <a:t>3    1</a:t>
                </a:r>
              </a:p>
            </p:txBody>
          </p:sp>
          <p:sp>
            <p:nvSpPr>
              <p:cNvPr id="660509" name="Text Box 29"/>
              <p:cNvSpPr txBox="1">
                <a:spLocks noChangeArrowheads="1"/>
              </p:cNvSpPr>
              <p:nvPr/>
            </p:nvSpPr>
            <p:spPr bwMode="auto">
              <a:xfrm>
                <a:off x="3103" y="1046"/>
                <a:ext cx="288" cy="250"/>
              </a:xfrm>
              <a:prstGeom prst="rect">
                <a:avLst/>
              </a:prstGeom>
              <a:noFill/>
              <a:ln w="12700" cap="rnd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0000FF"/>
                    </a:solidFill>
                    <a:latin typeface="楷体_GB2312" pitchFamily="49" charset="-122"/>
                    <a:ea typeface="华康简黑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n-US" altLang="zh-CN" sz="20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itchFamily="2" charset="-122"/>
                  </a:rPr>
                  <a:t>2</a:t>
                </a:r>
              </a:p>
            </p:txBody>
          </p:sp>
        </p:grpSp>
        <p:sp>
          <p:nvSpPr>
            <p:cNvPr id="660510" name="Text Box 30"/>
            <p:cNvSpPr txBox="1">
              <a:spLocks noChangeArrowheads="1"/>
            </p:cNvSpPr>
            <p:nvPr/>
          </p:nvSpPr>
          <p:spPr bwMode="auto">
            <a:xfrm>
              <a:off x="2061" y="3168"/>
              <a:ext cx="864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4    0</a:t>
              </a:r>
            </a:p>
          </p:txBody>
        </p:sp>
        <p:sp>
          <p:nvSpPr>
            <p:cNvPr id="660511" name="Text Box 31"/>
            <p:cNvSpPr txBox="1">
              <a:spLocks noChangeArrowheads="1"/>
            </p:cNvSpPr>
            <p:nvPr/>
          </p:nvSpPr>
          <p:spPr bwMode="auto">
            <a:xfrm>
              <a:off x="2286" y="3072"/>
              <a:ext cx="430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5</a:t>
              </a: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6081058" y="1943100"/>
            <a:ext cx="2392362" cy="3336925"/>
            <a:chOff x="3913" y="799"/>
            <a:chExt cx="1507" cy="2102"/>
          </a:xfrm>
        </p:grpSpPr>
        <p:sp>
          <p:nvSpPr>
            <p:cNvPr id="660514" name="Text Box 34"/>
            <p:cNvSpPr txBox="1">
              <a:spLocks noChangeArrowheads="1"/>
            </p:cNvSpPr>
            <p:nvPr/>
          </p:nvSpPr>
          <p:spPr bwMode="auto">
            <a:xfrm>
              <a:off x="5228" y="1152"/>
              <a:ext cx="192" cy="169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5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4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3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2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1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0</a:t>
              </a:r>
            </a:p>
          </p:txBody>
        </p:sp>
        <p:grpSp>
          <p:nvGrpSpPr>
            <p:cNvPr id="32777" name="Group 35"/>
            <p:cNvGrpSpPr>
              <a:grpSpLocks/>
            </p:cNvGrpSpPr>
            <p:nvPr/>
          </p:nvGrpSpPr>
          <p:grpSpPr bwMode="auto">
            <a:xfrm>
              <a:off x="4614" y="1173"/>
              <a:ext cx="625" cy="1728"/>
              <a:chOff x="768" y="912"/>
              <a:chExt cx="576" cy="1728"/>
            </a:xfrm>
          </p:grpSpPr>
          <p:sp>
            <p:nvSpPr>
              <p:cNvPr id="32785" name="Rectangle 36"/>
              <p:cNvSpPr>
                <a:spLocks noChangeArrowheads="1"/>
              </p:cNvSpPr>
              <p:nvPr/>
            </p:nvSpPr>
            <p:spPr bwMode="auto">
              <a:xfrm>
                <a:off x="768" y="912"/>
                <a:ext cx="576" cy="1728"/>
              </a:xfrm>
              <a:prstGeom prst="rect">
                <a:avLst/>
              </a:prstGeom>
              <a:solidFill>
                <a:srgbClr val="FFFF00"/>
              </a:solidFill>
              <a:ln w="28575" cap="rnd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3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32786" name="Line 37"/>
              <p:cNvSpPr>
                <a:spLocks noChangeShapeType="1"/>
              </p:cNvSpPr>
              <p:nvPr/>
            </p:nvSpPr>
            <p:spPr bwMode="auto">
              <a:xfrm>
                <a:off x="768" y="2352"/>
                <a:ext cx="576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2787" name="Line 38"/>
              <p:cNvSpPr>
                <a:spLocks noChangeShapeType="1"/>
              </p:cNvSpPr>
              <p:nvPr/>
            </p:nvSpPr>
            <p:spPr bwMode="auto">
              <a:xfrm>
                <a:off x="768" y="1200"/>
                <a:ext cx="576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2788" name="Line 39"/>
              <p:cNvSpPr>
                <a:spLocks noChangeShapeType="1"/>
              </p:cNvSpPr>
              <p:nvPr/>
            </p:nvSpPr>
            <p:spPr bwMode="auto">
              <a:xfrm>
                <a:off x="768" y="1488"/>
                <a:ext cx="576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2789" name="Line 40"/>
              <p:cNvSpPr>
                <a:spLocks noChangeShapeType="1"/>
              </p:cNvSpPr>
              <p:nvPr/>
            </p:nvSpPr>
            <p:spPr bwMode="auto">
              <a:xfrm>
                <a:off x="768" y="1776"/>
                <a:ext cx="576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2790" name="Line 41"/>
              <p:cNvSpPr>
                <a:spLocks noChangeShapeType="1"/>
              </p:cNvSpPr>
              <p:nvPr/>
            </p:nvSpPr>
            <p:spPr bwMode="auto">
              <a:xfrm>
                <a:off x="768" y="2064"/>
                <a:ext cx="576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</p:grpSp>
        <p:sp>
          <p:nvSpPr>
            <p:cNvPr id="32778" name="Line 42"/>
            <p:cNvSpPr>
              <a:spLocks noChangeShapeType="1"/>
            </p:cNvSpPr>
            <p:nvPr/>
          </p:nvSpPr>
          <p:spPr bwMode="auto">
            <a:xfrm>
              <a:off x="3937" y="1906"/>
              <a:ext cx="625" cy="0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2779" name="Line 43"/>
            <p:cNvSpPr>
              <a:spLocks noChangeShapeType="1"/>
            </p:cNvSpPr>
            <p:nvPr/>
          </p:nvSpPr>
          <p:spPr bwMode="auto">
            <a:xfrm>
              <a:off x="3937" y="1026"/>
              <a:ext cx="625" cy="0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660524" name="Text Box 44"/>
            <p:cNvSpPr txBox="1">
              <a:spLocks noChangeArrowheads="1"/>
            </p:cNvSpPr>
            <p:nvPr/>
          </p:nvSpPr>
          <p:spPr bwMode="auto">
            <a:xfrm>
              <a:off x="3965" y="799"/>
              <a:ext cx="677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Hiragino Sans GB W3" panose="020B0300000000000000" pitchFamily="34" charset="-128"/>
                </a:rPr>
                <a:t>Q.rear</a:t>
              </a:r>
              <a:endParaRPr lang="en-US" altLang="zh-CN" sz="20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</a:endParaRPr>
            </a:p>
          </p:txBody>
        </p:sp>
        <p:sp>
          <p:nvSpPr>
            <p:cNvPr id="660525" name="Text Box 45"/>
            <p:cNvSpPr txBox="1">
              <a:spLocks noChangeArrowheads="1"/>
            </p:cNvSpPr>
            <p:nvPr/>
          </p:nvSpPr>
          <p:spPr bwMode="auto">
            <a:xfrm>
              <a:off x="3913" y="1661"/>
              <a:ext cx="781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Hiragino Sans GB W3" panose="020B0300000000000000" pitchFamily="34" charset="-128"/>
                </a:rPr>
                <a:t>Q.front</a:t>
              </a:r>
              <a:endParaRPr lang="en-US" altLang="zh-CN" sz="20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Hiragino Sans GB W3" panose="020B0300000000000000" pitchFamily="34" charset="-128"/>
              </a:endParaRPr>
            </a:p>
          </p:txBody>
        </p:sp>
        <p:sp>
          <p:nvSpPr>
            <p:cNvPr id="660526" name="Text Box 46"/>
            <p:cNvSpPr txBox="1">
              <a:spLocks noChangeArrowheads="1"/>
            </p:cNvSpPr>
            <p:nvPr/>
          </p:nvSpPr>
          <p:spPr bwMode="auto">
            <a:xfrm>
              <a:off x="4785" y="1221"/>
              <a:ext cx="313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J6</a:t>
              </a:r>
            </a:p>
          </p:txBody>
        </p:sp>
        <p:sp>
          <p:nvSpPr>
            <p:cNvPr id="660527" name="Text Box 47"/>
            <p:cNvSpPr txBox="1">
              <a:spLocks noChangeArrowheads="1"/>
            </p:cNvSpPr>
            <p:nvPr/>
          </p:nvSpPr>
          <p:spPr bwMode="auto">
            <a:xfrm>
              <a:off x="4770" y="1461"/>
              <a:ext cx="313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J5</a:t>
              </a:r>
            </a:p>
          </p:txBody>
        </p:sp>
        <p:sp>
          <p:nvSpPr>
            <p:cNvPr id="660528" name="Text Box 48"/>
            <p:cNvSpPr txBox="1">
              <a:spLocks noChangeArrowheads="1"/>
            </p:cNvSpPr>
            <p:nvPr/>
          </p:nvSpPr>
          <p:spPr bwMode="auto">
            <a:xfrm>
              <a:off x="4770" y="1759"/>
              <a:ext cx="313" cy="250"/>
            </a:xfrm>
            <a:prstGeom prst="rect">
              <a:avLst/>
            </a:prstGeom>
            <a:noFill/>
            <a:ln w="12700" cap="rnd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宋体" pitchFamily="2" charset="-122"/>
                </a:rPr>
                <a:t>J4</a:t>
              </a:r>
            </a:p>
          </p:txBody>
        </p:sp>
      </p:grpSp>
      <p:sp>
        <p:nvSpPr>
          <p:cNvPr id="660529" name="AutoShape 49"/>
          <p:cNvSpPr>
            <a:spLocks noChangeArrowheads="1"/>
          </p:cNvSpPr>
          <p:nvPr/>
        </p:nvSpPr>
        <p:spPr bwMode="auto">
          <a:xfrm rot="-1441914">
            <a:off x="5830395" y="4759775"/>
            <a:ext cx="984250" cy="917079"/>
          </a:xfrm>
          <a:prstGeom prst="leftArrow">
            <a:avLst>
              <a:gd name="adj1" fmla="val 50000"/>
              <a:gd name="adj2" fmla="val 57407"/>
            </a:avLst>
          </a:prstGeom>
          <a:solidFill>
            <a:schemeClr val="accent1"/>
          </a:solidFill>
          <a:ln w="12700" cap="rnd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32775" name="Rectangle 65"/>
          <p:cNvSpPr>
            <a:spLocks noChangeArrowheads="1"/>
          </p:cNvSpPr>
          <p:nvPr/>
        </p:nvSpPr>
        <p:spPr bwMode="auto">
          <a:xfrm>
            <a:off x="0" y="0"/>
            <a:ext cx="265906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循环队列示意图：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E2CF5-254E-AA4A-B79C-EA76FE8D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pSp>
        <p:nvGrpSpPr>
          <p:cNvPr id="88" name="Group 3">
            <a:extLst>
              <a:ext uri="{FF2B5EF4-FFF2-40B4-BE49-F238E27FC236}">
                <a16:creationId xmlns:a16="http://schemas.microsoft.com/office/drawing/2014/main" id="{494A37D6-736A-EE47-9348-F78EE9A83326}"/>
              </a:ext>
            </a:extLst>
          </p:cNvPr>
          <p:cNvGrpSpPr>
            <a:grpSpLocks/>
          </p:cNvGrpSpPr>
          <p:nvPr/>
        </p:nvGrpSpPr>
        <p:grpSpPr bwMode="auto">
          <a:xfrm>
            <a:off x="658943" y="815976"/>
            <a:ext cx="3076575" cy="2871788"/>
            <a:chOff x="1432" y="1296"/>
            <a:chExt cx="2376" cy="2107"/>
          </a:xfrm>
        </p:grpSpPr>
        <p:sp>
          <p:nvSpPr>
            <p:cNvPr id="89" name="AutoShape 4">
              <a:extLst>
                <a:ext uri="{FF2B5EF4-FFF2-40B4-BE49-F238E27FC236}">
                  <a16:creationId xmlns:a16="http://schemas.microsoft.com/office/drawing/2014/main" id="{5ECCBFB2-0064-694E-BD3F-FCD8B22A4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" y="1939"/>
              <a:ext cx="1612" cy="4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1 h 21600"/>
                <a:gd name="T26" fmla="*/ 18438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714" y="10800"/>
                  </a:moveTo>
                  <a:cubicBezTo>
                    <a:pt x="6714" y="13057"/>
                    <a:pt x="8543" y="14886"/>
                    <a:pt x="10800" y="14886"/>
                  </a:cubicBezTo>
                  <a:cubicBezTo>
                    <a:pt x="13057" y="14886"/>
                    <a:pt x="14886" y="13057"/>
                    <a:pt x="14886" y="10800"/>
                  </a:cubicBezTo>
                  <a:cubicBezTo>
                    <a:pt x="14886" y="8543"/>
                    <a:pt x="13057" y="6714"/>
                    <a:pt x="10800" y="6714"/>
                  </a:cubicBezTo>
                  <a:cubicBezTo>
                    <a:pt x="8543" y="6714"/>
                    <a:pt x="6714" y="8543"/>
                    <a:pt x="6714" y="10800"/>
                  </a:cubicBez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0" name="Line 5">
              <a:extLst>
                <a:ext uri="{FF2B5EF4-FFF2-40B4-BE49-F238E27FC236}">
                  <a16:creationId xmlns:a16="http://schemas.microsoft.com/office/drawing/2014/main" id="{66913462-A7C5-DA4A-80F9-AA1FE0BA5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9" y="2466"/>
              <a:ext cx="133" cy="45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1" name="Line 6">
              <a:extLst>
                <a:ext uri="{FF2B5EF4-FFF2-40B4-BE49-F238E27FC236}">
                  <a16:creationId xmlns:a16="http://schemas.microsoft.com/office/drawing/2014/main" id="{6E7EA304-7863-184E-9388-77D38A4C8D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4" y="2455"/>
              <a:ext cx="77" cy="45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27932769-8FAD-1948-901D-3EA0D3E084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4" y="2378"/>
              <a:ext cx="389" cy="33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3" name="Line 8">
              <a:extLst>
                <a:ext uri="{FF2B5EF4-FFF2-40B4-BE49-F238E27FC236}">
                  <a16:creationId xmlns:a16="http://schemas.microsoft.com/office/drawing/2014/main" id="{3501D1DF-8CAB-4246-8D27-C54F82B6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78" y="1733"/>
              <a:ext cx="400" cy="289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4" name="Line 9">
              <a:extLst>
                <a:ext uri="{FF2B5EF4-FFF2-40B4-BE49-F238E27FC236}">
                  <a16:creationId xmlns:a16="http://schemas.microsoft.com/office/drawing/2014/main" id="{40000BE5-267E-2F48-AC5D-079DB38CF4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4" y="1455"/>
              <a:ext cx="166" cy="45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5" name="Line 10">
              <a:extLst>
                <a:ext uri="{FF2B5EF4-FFF2-40B4-BE49-F238E27FC236}">
                  <a16:creationId xmlns:a16="http://schemas.microsoft.com/office/drawing/2014/main" id="{E1230C3E-C7E4-1249-9411-F80A9F458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6" y="1711"/>
              <a:ext cx="367" cy="27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6" name="Line 11">
              <a:extLst>
                <a:ext uri="{FF2B5EF4-FFF2-40B4-BE49-F238E27FC236}">
                  <a16:creationId xmlns:a16="http://schemas.microsoft.com/office/drawing/2014/main" id="{A6DEA736-6EE9-704F-9FE4-4341295BD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4" y="2011"/>
              <a:ext cx="490" cy="13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7" name="Line 12">
              <a:extLst>
                <a:ext uri="{FF2B5EF4-FFF2-40B4-BE49-F238E27FC236}">
                  <a16:creationId xmlns:a16="http://schemas.microsoft.com/office/drawing/2014/main" id="{808C24CE-A49C-8443-9CE8-9DD67A74A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2" y="2312"/>
              <a:ext cx="478" cy="6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98" name="Text Box 13">
              <a:extLst>
                <a:ext uri="{FF2B5EF4-FFF2-40B4-BE49-F238E27FC236}">
                  <a16:creationId xmlns:a16="http://schemas.microsoft.com/office/drawing/2014/main" id="{5AD7F73A-38BF-1544-8F1A-EB89761F9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676"/>
              <a:ext cx="240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99" name="Text Box 14">
              <a:extLst>
                <a:ext uri="{FF2B5EF4-FFF2-40B4-BE49-F238E27FC236}">
                  <a16:creationId xmlns:a16="http://schemas.microsoft.com/office/drawing/2014/main" id="{D0E87AC7-7DA6-5144-9790-01C5D480B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" y="1296"/>
              <a:ext cx="490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M-1</a:t>
              </a:r>
            </a:p>
          </p:txBody>
        </p:sp>
        <p:sp>
          <p:nvSpPr>
            <p:cNvPr id="100" name="Text Box 15">
              <a:extLst>
                <a:ext uri="{FF2B5EF4-FFF2-40B4-BE49-F238E27FC236}">
                  <a16:creationId xmlns:a16="http://schemas.microsoft.com/office/drawing/2014/main" id="{9B3951B0-FDD1-964C-82FE-797DBF0BB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6" y="2076"/>
              <a:ext cx="242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0000FF"/>
                  </a:solidFill>
                  <a:latin typeface="楷体_GB2312" pitchFamily="49" charset="-122"/>
                  <a:ea typeface="华康简黑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01" name="Line 16">
              <a:extLst>
                <a:ext uri="{FF2B5EF4-FFF2-40B4-BE49-F238E27FC236}">
                  <a16:creationId xmlns:a16="http://schemas.microsoft.com/office/drawing/2014/main" id="{A1CD752E-5388-B048-BB5D-2CD85FBA54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45" y="2922"/>
              <a:ext cx="0" cy="31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2" name="Text Box 17">
              <a:extLst>
                <a:ext uri="{FF2B5EF4-FFF2-40B4-BE49-F238E27FC236}">
                  <a16:creationId xmlns:a16="http://schemas.microsoft.com/office/drawing/2014/main" id="{BABDC725-0CE2-D14D-AF4C-45F964EB2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4" y="3112"/>
              <a:ext cx="566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front</a:t>
              </a:r>
            </a:p>
          </p:txBody>
        </p:sp>
        <p:sp>
          <p:nvSpPr>
            <p:cNvPr id="103" name="Line 18">
              <a:extLst>
                <a:ext uri="{FF2B5EF4-FFF2-40B4-BE49-F238E27FC236}">
                  <a16:creationId xmlns:a16="http://schemas.microsoft.com/office/drawing/2014/main" id="{E686DFEA-026C-3F43-A184-98A0D5E16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5" y="1633"/>
              <a:ext cx="300" cy="1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4" name="Line 19">
              <a:extLst>
                <a:ext uri="{FF2B5EF4-FFF2-40B4-BE49-F238E27FC236}">
                  <a16:creationId xmlns:a16="http://schemas.microsoft.com/office/drawing/2014/main" id="{8614E8F1-5F64-1641-95A8-C1A23C424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45" y="2044"/>
              <a:ext cx="478" cy="7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5" name="Text Box 20">
              <a:extLst>
                <a:ext uri="{FF2B5EF4-FFF2-40B4-BE49-F238E27FC236}">
                  <a16:creationId xmlns:a16="http://schemas.microsoft.com/office/drawing/2014/main" id="{8BB19C11-0348-2848-8833-A2AF03AED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1453"/>
              <a:ext cx="501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rear</a:t>
              </a:r>
            </a:p>
          </p:txBody>
        </p:sp>
        <p:sp>
          <p:nvSpPr>
            <p:cNvPr id="106" name="Line 21">
              <a:extLst>
                <a:ext uri="{FF2B5EF4-FFF2-40B4-BE49-F238E27FC236}">
                  <a16:creationId xmlns:a16="http://schemas.microsoft.com/office/drawing/2014/main" id="{36D89670-1A42-6F4A-AD44-A7BFB6626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" y="1811"/>
              <a:ext cx="189" cy="10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7" name="Line 22">
              <a:extLst>
                <a:ext uri="{FF2B5EF4-FFF2-40B4-BE49-F238E27FC236}">
                  <a16:creationId xmlns:a16="http://schemas.microsoft.com/office/drawing/2014/main" id="{0C0CA8FD-504B-FD4A-BF77-EED4153C0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5" y="1855"/>
              <a:ext cx="300" cy="1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8" name="Line 23">
              <a:extLst>
                <a:ext uri="{FF2B5EF4-FFF2-40B4-BE49-F238E27FC236}">
                  <a16:creationId xmlns:a16="http://schemas.microsoft.com/office/drawing/2014/main" id="{3232BD55-93E8-FB40-9DF4-89B9B3B43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4" y="1911"/>
              <a:ext cx="377" cy="189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09" name="Line 24">
              <a:extLst>
                <a:ext uri="{FF2B5EF4-FFF2-40B4-BE49-F238E27FC236}">
                  <a16:creationId xmlns:a16="http://schemas.microsoft.com/office/drawing/2014/main" id="{0D7E580C-3279-BA4D-AC4F-181159F99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4" y="1944"/>
              <a:ext cx="455" cy="2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0" name="Line 25">
              <a:extLst>
                <a:ext uri="{FF2B5EF4-FFF2-40B4-BE49-F238E27FC236}">
                  <a16:creationId xmlns:a16="http://schemas.microsoft.com/office/drawing/2014/main" id="{36824A1F-1CB5-FF4A-8CEB-B116552B2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4" y="1989"/>
              <a:ext cx="511" cy="289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1" name="Line 26">
              <a:extLst>
                <a:ext uri="{FF2B5EF4-FFF2-40B4-BE49-F238E27FC236}">
                  <a16:creationId xmlns:a16="http://schemas.microsoft.com/office/drawing/2014/main" id="{42FB2CD5-2F80-404A-A2CB-85D5C06E24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6" y="2100"/>
              <a:ext cx="455" cy="25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2" name="Line 27">
              <a:extLst>
                <a:ext uri="{FF2B5EF4-FFF2-40B4-BE49-F238E27FC236}">
                  <a16:creationId xmlns:a16="http://schemas.microsoft.com/office/drawing/2014/main" id="{2BA20784-13BE-514B-B55B-943E1E8C8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" y="2178"/>
              <a:ext cx="433" cy="25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3" name="Line 28">
              <a:extLst>
                <a:ext uri="{FF2B5EF4-FFF2-40B4-BE49-F238E27FC236}">
                  <a16:creationId xmlns:a16="http://schemas.microsoft.com/office/drawing/2014/main" id="{BC51E15B-7B6E-8E45-B349-BEB80ABBA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1" y="2244"/>
              <a:ext cx="412" cy="25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4" name="Line 29">
              <a:extLst>
                <a:ext uri="{FF2B5EF4-FFF2-40B4-BE49-F238E27FC236}">
                  <a16:creationId xmlns:a16="http://schemas.microsoft.com/office/drawing/2014/main" id="{B076AAD8-036E-BB4F-9D69-563058DFC6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6" y="2322"/>
              <a:ext cx="400" cy="23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5" name="Line 30">
              <a:extLst>
                <a:ext uri="{FF2B5EF4-FFF2-40B4-BE49-F238E27FC236}">
                  <a16:creationId xmlns:a16="http://schemas.microsoft.com/office/drawing/2014/main" id="{C629C9C6-C425-FF45-84B9-0BB77F0B04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2378"/>
              <a:ext cx="400" cy="25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6" name="Line 31">
              <a:extLst>
                <a:ext uri="{FF2B5EF4-FFF2-40B4-BE49-F238E27FC236}">
                  <a16:creationId xmlns:a16="http://schemas.microsoft.com/office/drawing/2014/main" id="{7C01F409-C5D6-E34A-A698-8101B69B6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2422"/>
              <a:ext cx="400" cy="267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7" name="Line 32">
              <a:extLst>
                <a:ext uri="{FF2B5EF4-FFF2-40B4-BE49-F238E27FC236}">
                  <a16:creationId xmlns:a16="http://schemas.microsoft.com/office/drawing/2014/main" id="{04D93723-53C6-9146-846E-006065D3C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3" y="2466"/>
              <a:ext cx="355" cy="27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8" name="Line 33">
              <a:extLst>
                <a:ext uri="{FF2B5EF4-FFF2-40B4-BE49-F238E27FC236}">
                  <a16:creationId xmlns:a16="http://schemas.microsoft.com/office/drawing/2014/main" id="{550395DF-5074-4740-B2BA-33C2F12C07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8" y="2555"/>
              <a:ext cx="311" cy="24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19" name="Line 34">
              <a:extLst>
                <a:ext uri="{FF2B5EF4-FFF2-40B4-BE49-F238E27FC236}">
                  <a16:creationId xmlns:a16="http://schemas.microsoft.com/office/drawing/2014/main" id="{CDC67427-36B6-1244-859C-6785B11EA6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7" y="2689"/>
              <a:ext cx="200" cy="15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20" name="Line 35">
              <a:extLst>
                <a:ext uri="{FF2B5EF4-FFF2-40B4-BE49-F238E27FC236}">
                  <a16:creationId xmlns:a16="http://schemas.microsoft.com/office/drawing/2014/main" id="{B8ED2318-DDA4-5C49-B19B-4DF54707E4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6" y="2800"/>
              <a:ext cx="89" cy="6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121" name="Text Box 36">
              <a:extLst>
                <a:ext uri="{FF2B5EF4-FFF2-40B4-BE49-F238E27FC236}">
                  <a16:creationId xmlns:a16="http://schemas.microsoft.com/office/drawing/2014/main" id="{91C36DE3-4DF8-4246-993C-B9727E766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295992">
              <a:off x="2382" y="1530"/>
              <a:ext cx="484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…...</a:t>
              </a:r>
            </a:p>
          </p:txBody>
        </p:sp>
        <p:sp>
          <p:nvSpPr>
            <p:cNvPr id="122" name="Text Box 37">
              <a:extLst>
                <a:ext uri="{FF2B5EF4-FFF2-40B4-BE49-F238E27FC236}">
                  <a16:creationId xmlns:a16="http://schemas.microsoft.com/office/drawing/2014/main" id="{A4833785-C3A1-094D-9CBC-7DA544EB3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295992">
              <a:off x="2922" y="2394"/>
              <a:ext cx="485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…...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0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0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5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692696"/>
            <a:ext cx="8388350" cy="5687566"/>
          </a:xfrm>
          <a:ln w="38100">
            <a:noFill/>
          </a:ln>
        </p:spPr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solidFill>
                  <a:srgbClr val="FF3300"/>
                </a:solidFill>
                <a:ea typeface="Hiragino Sans GB W3" panose="020B0300000000000000" pitchFamily="34" charset="-128"/>
              </a:rPr>
              <a:t>假上溢的解决办法</a:t>
            </a:r>
            <a:br>
              <a:rPr lang="zh-CN" altLang="en-US" sz="2800" dirty="0">
                <a:solidFill>
                  <a:srgbClr val="FF3300"/>
                </a:solidFill>
              </a:rPr>
            </a:b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把顺序队列看成首尾相接的环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  <a:ea typeface="Hiragino Sans GB W3" panose="020B0300000000000000" pitchFamily="34" charset="-128"/>
              </a:rPr>
              <a:t>钟表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)-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循环队列</a:t>
            </a: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09600" indent="-609600">
              <a:lnSpc>
                <a:spcPct val="110000"/>
              </a:lnSpc>
              <a:buFontTx/>
              <a:buNone/>
              <a:defRPr/>
            </a:pPr>
            <a:endParaRPr lang="zh-CN" altLang="en-US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09600" indent="-609600">
              <a:lnSpc>
                <a:spcPct val="110000"/>
              </a:lnSpc>
              <a:buFontTx/>
              <a:buNone/>
              <a:defRPr/>
            </a:pPr>
            <a:r>
              <a:rPr lang="zh-CN" altLang="en-US" sz="2800" dirty="0">
                <a:solidFill>
                  <a:srgbClr val="FF3300"/>
                </a:solidFill>
                <a:ea typeface="Hiragino Sans GB W3" panose="020B0300000000000000" pitchFamily="34" charset="-128"/>
              </a:rPr>
              <a:t>基本操作的实现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zh-CN" altLang="en-US" sz="2800" dirty="0"/>
              <a:t>入队：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 ( Q.rear+1)%MAXQSIZE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zh-CN" altLang="en-US" sz="2800" dirty="0"/>
              <a:t>出队：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 ( Q.front+1)%MAXQSIZE 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zh-CN" altLang="en-US" sz="2800" dirty="0"/>
              <a:t>队空条件：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==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b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altLang="zh-CN" sz="2800" dirty="0"/>
              <a:t>		 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由于出队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追上了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  <a:p>
            <a:pPr marL="990600" lvl="1" indent="-533400">
              <a:lnSpc>
                <a:spcPct val="110000"/>
              </a:lnSpc>
              <a:defRPr/>
            </a:pPr>
            <a:r>
              <a:rPr lang="zh-CN" altLang="en-US" sz="2800" dirty="0"/>
              <a:t>队满条件：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== 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b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altLang="zh-CN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		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由于入队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Q.rear</a:t>
            </a:r>
            <a:r>
              <a:rPr lang="zh-CN" alt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追上了</a:t>
            </a:r>
            <a:r>
              <a:rPr lang="en-US" altLang="zh-CN" sz="2800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Q.front</a:t>
            </a: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90600" lvl="1" indent="-533400">
              <a:lnSpc>
                <a:spcPct val="110000"/>
              </a:lnSpc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990600" lvl="1" indent="-533400">
              <a:lnSpc>
                <a:spcPct val="110000"/>
              </a:lnSpc>
              <a:buFontTx/>
              <a:buNone/>
              <a:defRPr/>
            </a:pPr>
            <a:r>
              <a:rPr lang="zh-CN" altLang="en-US" sz="320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问题：</a:t>
            </a:r>
            <a:r>
              <a:rPr lang="zh-CN" altLang="en-US" sz="320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队空和队满的判断条件一样  </a:t>
            </a:r>
          </a:p>
        </p:txBody>
      </p:sp>
      <p:sp>
        <p:nvSpPr>
          <p:cNvPr id="34819" name="Rectangle 65"/>
          <p:cNvSpPr>
            <a:spLocks noChangeArrowheads="1"/>
          </p:cNvSpPr>
          <p:nvPr/>
        </p:nvSpPr>
        <p:spPr bwMode="auto">
          <a:xfrm>
            <a:off x="0" y="0"/>
            <a:ext cx="3278462" cy="46166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循环队列的基本操作：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114075-C12C-4547-B3A0-787F7697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5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5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78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 noChangeArrowheads="1"/>
          </p:cNvSpPr>
          <p:nvPr/>
        </p:nvSpPr>
        <p:spPr bwMode="auto">
          <a:xfrm>
            <a:off x="3422650" y="2098675"/>
            <a:ext cx="1143000" cy="6096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accent1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zh-CN" altLang="zh-CN" sz="2400" b="0">
              <a:latin typeface="Times New Roman" panose="02020603050405020304" pitchFamily="18" charset="0"/>
            </a:endParaRP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4495800" y="114300"/>
            <a:ext cx="4572000" cy="3748088"/>
            <a:chOff x="2832" y="72"/>
            <a:chExt cx="2880" cy="2361"/>
          </a:xfrm>
        </p:grpSpPr>
        <p:sp>
          <p:nvSpPr>
            <p:cNvPr id="35871" name="Rectangle 4"/>
            <p:cNvSpPr>
              <a:spLocks noChangeArrowheads="1"/>
            </p:cNvSpPr>
            <p:nvPr/>
          </p:nvSpPr>
          <p:spPr bwMode="auto">
            <a:xfrm>
              <a:off x="3740" y="180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a3</a:t>
              </a:r>
            </a:p>
          </p:txBody>
        </p:sp>
        <p:sp>
          <p:nvSpPr>
            <p:cNvPr id="35872" name="Rectangle 5"/>
            <p:cNvSpPr>
              <a:spLocks noChangeArrowheads="1"/>
            </p:cNvSpPr>
            <p:nvPr/>
          </p:nvSpPr>
          <p:spPr bwMode="auto">
            <a:xfrm>
              <a:off x="4248" y="176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a2</a:t>
              </a:r>
            </a:p>
          </p:txBody>
        </p:sp>
        <p:sp>
          <p:nvSpPr>
            <p:cNvPr id="35873" name="Rectangle 6"/>
            <p:cNvSpPr>
              <a:spLocks noChangeArrowheads="1"/>
            </p:cNvSpPr>
            <p:nvPr/>
          </p:nvSpPr>
          <p:spPr bwMode="auto">
            <a:xfrm>
              <a:off x="4556" y="137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a1</a:t>
              </a:r>
            </a:p>
          </p:txBody>
        </p:sp>
        <p:grpSp>
          <p:nvGrpSpPr>
            <p:cNvPr id="35874" name="Group 7"/>
            <p:cNvGrpSpPr>
              <a:grpSpLocks/>
            </p:cNvGrpSpPr>
            <p:nvPr/>
          </p:nvGrpSpPr>
          <p:grpSpPr bwMode="auto">
            <a:xfrm>
              <a:off x="3260" y="609"/>
              <a:ext cx="1680" cy="1632"/>
              <a:chOff x="2304" y="2160"/>
              <a:chExt cx="1440" cy="1296"/>
            </a:xfrm>
          </p:grpSpPr>
          <p:sp>
            <p:nvSpPr>
              <p:cNvPr id="35885" name="Oval 8"/>
              <p:cNvSpPr>
                <a:spLocks noChangeArrowheads="1"/>
              </p:cNvSpPr>
              <p:nvPr/>
            </p:nvSpPr>
            <p:spPr bwMode="auto">
              <a:xfrm>
                <a:off x="2640" y="2448"/>
                <a:ext cx="768" cy="720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35886" name="Oval 9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1440" cy="129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35887" name="Line 10"/>
              <p:cNvSpPr>
                <a:spLocks noChangeShapeType="1"/>
              </p:cNvSpPr>
              <p:nvPr/>
            </p:nvSpPr>
            <p:spPr bwMode="auto">
              <a:xfrm>
                <a:off x="3408" y="2784"/>
                <a:ext cx="336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88" name="Line 11"/>
              <p:cNvSpPr>
                <a:spLocks noChangeShapeType="1"/>
              </p:cNvSpPr>
              <p:nvPr/>
            </p:nvSpPr>
            <p:spPr bwMode="auto">
              <a:xfrm>
                <a:off x="2304" y="2784"/>
                <a:ext cx="336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89" name="Line 12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28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90" name="Line 13"/>
              <p:cNvSpPr>
                <a:spLocks noChangeShapeType="1"/>
              </p:cNvSpPr>
              <p:nvPr/>
            </p:nvSpPr>
            <p:spPr bwMode="auto">
              <a:xfrm>
                <a:off x="3024" y="3168"/>
                <a:ext cx="0" cy="28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91" name="Line 14"/>
              <p:cNvSpPr>
                <a:spLocks noChangeShapeType="1"/>
              </p:cNvSpPr>
              <p:nvPr/>
            </p:nvSpPr>
            <p:spPr bwMode="auto">
              <a:xfrm>
                <a:off x="2496" y="2352"/>
                <a:ext cx="240" cy="24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92" name="Line 15"/>
              <p:cNvSpPr>
                <a:spLocks noChangeShapeType="1"/>
              </p:cNvSpPr>
              <p:nvPr/>
            </p:nvSpPr>
            <p:spPr bwMode="auto">
              <a:xfrm>
                <a:off x="3312" y="3024"/>
                <a:ext cx="240" cy="24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93" name="Line 16"/>
              <p:cNvSpPr>
                <a:spLocks noChangeShapeType="1"/>
              </p:cNvSpPr>
              <p:nvPr/>
            </p:nvSpPr>
            <p:spPr bwMode="auto">
              <a:xfrm flipH="1">
                <a:off x="3264" y="2304"/>
                <a:ext cx="240" cy="24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35894" name="Line 17"/>
              <p:cNvSpPr>
                <a:spLocks noChangeShapeType="1"/>
              </p:cNvSpPr>
              <p:nvPr/>
            </p:nvSpPr>
            <p:spPr bwMode="auto">
              <a:xfrm flipH="1">
                <a:off x="2496" y="3072"/>
                <a:ext cx="240" cy="192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</p:grpSp>
        <p:sp>
          <p:nvSpPr>
            <p:cNvPr id="35875" name="Rectangle 18"/>
            <p:cNvSpPr>
              <a:spLocks noChangeArrowheads="1"/>
            </p:cNvSpPr>
            <p:nvPr/>
          </p:nvSpPr>
          <p:spPr bwMode="auto">
            <a:xfrm>
              <a:off x="4364" y="321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5876" name="Rectangle 19"/>
            <p:cNvSpPr>
              <a:spLocks noChangeArrowheads="1"/>
            </p:cNvSpPr>
            <p:nvPr/>
          </p:nvSpPr>
          <p:spPr bwMode="auto">
            <a:xfrm>
              <a:off x="4892" y="705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877" name="Rectangle 20"/>
            <p:cNvSpPr>
              <a:spLocks noChangeArrowheads="1"/>
            </p:cNvSpPr>
            <p:nvPr/>
          </p:nvSpPr>
          <p:spPr bwMode="auto">
            <a:xfrm>
              <a:off x="4952" y="153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878" name="Rectangle 21"/>
            <p:cNvSpPr>
              <a:spLocks noChangeArrowheads="1"/>
            </p:cNvSpPr>
            <p:nvPr/>
          </p:nvSpPr>
          <p:spPr bwMode="auto">
            <a:xfrm>
              <a:off x="4424" y="210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800" b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5879" name="Rectangle 22"/>
            <p:cNvSpPr>
              <a:spLocks noChangeArrowheads="1"/>
            </p:cNvSpPr>
            <p:nvPr/>
          </p:nvSpPr>
          <p:spPr bwMode="auto">
            <a:xfrm>
              <a:off x="3526" y="266"/>
              <a:ext cx="4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>
                  <a:solidFill>
                    <a:srgbClr val="FF3300"/>
                  </a:solidFill>
                  <a:latin typeface="Times New Roman" panose="02020603050405020304" pitchFamily="18" charset="0"/>
                </a:rPr>
                <a:t>N-1</a:t>
              </a:r>
            </a:p>
          </p:txBody>
        </p:sp>
        <p:sp>
          <p:nvSpPr>
            <p:cNvPr id="35880" name="Line 23"/>
            <p:cNvSpPr>
              <a:spLocks noChangeShapeType="1"/>
            </p:cNvSpPr>
            <p:nvPr/>
          </p:nvSpPr>
          <p:spPr bwMode="auto">
            <a:xfrm flipV="1">
              <a:off x="3299" y="1751"/>
              <a:ext cx="181" cy="2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81" name="Rectangle 24"/>
            <p:cNvSpPr>
              <a:spLocks noChangeArrowheads="1"/>
            </p:cNvSpPr>
            <p:nvPr/>
          </p:nvSpPr>
          <p:spPr bwMode="auto">
            <a:xfrm>
              <a:off x="2832" y="1680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rear</a:t>
              </a:r>
            </a:p>
          </p:txBody>
        </p:sp>
        <p:sp>
          <p:nvSpPr>
            <p:cNvPr id="35882" name="Line 25"/>
            <p:cNvSpPr>
              <a:spLocks noChangeShapeType="1"/>
            </p:cNvSpPr>
            <p:nvPr/>
          </p:nvSpPr>
          <p:spPr bwMode="auto">
            <a:xfrm flipH="1">
              <a:off x="4952" y="1415"/>
              <a:ext cx="228" cy="1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83" name="Rectangle 26"/>
            <p:cNvSpPr>
              <a:spLocks noChangeArrowheads="1"/>
            </p:cNvSpPr>
            <p:nvPr/>
          </p:nvSpPr>
          <p:spPr bwMode="auto">
            <a:xfrm>
              <a:off x="5180" y="1248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front</a:t>
              </a:r>
            </a:p>
          </p:txBody>
        </p:sp>
        <p:sp>
          <p:nvSpPr>
            <p:cNvPr id="435227" name="Rectangle 27"/>
            <p:cNvSpPr>
              <a:spLocks noChangeArrowheads="1"/>
            </p:cNvSpPr>
            <p:nvPr/>
          </p:nvSpPr>
          <p:spPr bwMode="auto">
            <a:xfrm>
              <a:off x="3116" y="72"/>
              <a:ext cx="16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循环队列（臆造）</a:t>
              </a:r>
            </a:p>
          </p:txBody>
        </p:sp>
      </p:grpSp>
      <p:sp>
        <p:nvSpPr>
          <p:cNvPr id="35844" name="Rectangle 28"/>
          <p:cNvSpPr>
            <a:spLocks noChangeArrowheads="1"/>
          </p:cNvSpPr>
          <p:nvPr/>
        </p:nvSpPr>
        <p:spPr bwMode="auto">
          <a:xfrm>
            <a:off x="76200" y="4803774"/>
            <a:ext cx="9067800" cy="1577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新问题：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在循环队列中，空队特征是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front=rear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队满时也会有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front=rear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判决条件将出现二义性！</a:t>
            </a:r>
          </a:p>
        </p:txBody>
      </p:sp>
      <p:grpSp>
        <p:nvGrpSpPr>
          <p:cNvPr id="35845" name="Group 30"/>
          <p:cNvGrpSpPr>
            <a:grpSpLocks/>
          </p:cNvGrpSpPr>
          <p:nvPr/>
        </p:nvGrpSpPr>
        <p:grpSpPr bwMode="auto">
          <a:xfrm>
            <a:off x="392113" y="196850"/>
            <a:ext cx="2771775" cy="3625850"/>
            <a:chOff x="247" y="124"/>
            <a:chExt cx="1746" cy="2284"/>
          </a:xfrm>
        </p:grpSpPr>
        <p:sp>
          <p:nvSpPr>
            <p:cNvPr id="435231" name="Rectangle 31"/>
            <p:cNvSpPr>
              <a:spLocks noChangeArrowheads="1"/>
            </p:cNvSpPr>
            <p:nvPr/>
          </p:nvSpPr>
          <p:spPr bwMode="auto">
            <a:xfrm>
              <a:off x="247" y="124"/>
              <a:ext cx="8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Hiragino Sans GB W3" panose="020B0300000000000000" pitchFamily="34" charset="-128"/>
                </a:rPr>
                <a:t>顺序队列</a:t>
              </a:r>
            </a:p>
          </p:txBody>
        </p:sp>
        <p:sp>
          <p:nvSpPr>
            <p:cNvPr id="35849" name="Rectangle 32"/>
            <p:cNvSpPr>
              <a:spLocks noChangeArrowheads="1"/>
            </p:cNvSpPr>
            <p:nvPr/>
          </p:nvSpPr>
          <p:spPr bwMode="auto">
            <a:xfrm>
              <a:off x="1273" y="2082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35850" name="Rectangle 33"/>
            <p:cNvSpPr>
              <a:spLocks noChangeArrowheads="1"/>
            </p:cNvSpPr>
            <p:nvPr/>
          </p:nvSpPr>
          <p:spPr bwMode="auto">
            <a:xfrm>
              <a:off x="1273" y="1756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35851" name="Rectangle 34"/>
            <p:cNvSpPr>
              <a:spLocks noChangeArrowheads="1"/>
            </p:cNvSpPr>
            <p:nvPr/>
          </p:nvSpPr>
          <p:spPr bwMode="auto">
            <a:xfrm>
              <a:off x="1273" y="1430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a3</a:t>
              </a:r>
            </a:p>
          </p:txBody>
        </p:sp>
        <p:sp>
          <p:nvSpPr>
            <p:cNvPr id="35852" name="Rectangle 35"/>
            <p:cNvSpPr>
              <a:spLocks noChangeArrowheads="1"/>
            </p:cNvSpPr>
            <p:nvPr/>
          </p:nvSpPr>
          <p:spPr bwMode="auto">
            <a:xfrm>
              <a:off x="1273" y="1104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a2</a:t>
              </a:r>
            </a:p>
          </p:txBody>
        </p:sp>
        <p:sp>
          <p:nvSpPr>
            <p:cNvPr id="35853" name="Rectangle 36"/>
            <p:cNvSpPr>
              <a:spLocks noChangeArrowheads="1"/>
            </p:cNvSpPr>
            <p:nvPr/>
          </p:nvSpPr>
          <p:spPr bwMode="auto">
            <a:xfrm>
              <a:off x="1273" y="778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a1</a:t>
              </a:r>
            </a:p>
          </p:txBody>
        </p:sp>
        <p:sp>
          <p:nvSpPr>
            <p:cNvPr id="35854" name="Rectangle 37"/>
            <p:cNvSpPr>
              <a:spLocks noChangeArrowheads="1"/>
            </p:cNvSpPr>
            <p:nvPr/>
          </p:nvSpPr>
          <p:spPr bwMode="auto">
            <a:xfrm>
              <a:off x="1273" y="452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35855" name="Rectangle 38"/>
            <p:cNvSpPr>
              <a:spLocks noChangeArrowheads="1"/>
            </p:cNvSpPr>
            <p:nvPr/>
          </p:nvSpPr>
          <p:spPr bwMode="auto">
            <a:xfrm>
              <a:off x="1273" y="126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35856" name="Line 39"/>
            <p:cNvSpPr>
              <a:spLocks noChangeShapeType="1"/>
            </p:cNvSpPr>
            <p:nvPr/>
          </p:nvSpPr>
          <p:spPr bwMode="auto">
            <a:xfrm>
              <a:off x="1273" y="126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57" name="Line 40"/>
            <p:cNvSpPr>
              <a:spLocks noChangeShapeType="1"/>
            </p:cNvSpPr>
            <p:nvPr/>
          </p:nvSpPr>
          <p:spPr bwMode="auto">
            <a:xfrm>
              <a:off x="1273" y="45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58" name="Line 41"/>
            <p:cNvSpPr>
              <a:spLocks noChangeShapeType="1"/>
            </p:cNvSpPr>
            <p:nvPr/>
          </p:nvSpPr>
          <p:spPr bwMode="auto">
            <a:xfrm>
              <a:off x="1273" y="778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59" name="Line 42"/>
            <p:cNvSpPr>
              <a:spLocks noChangeShapeType="1"/>
            </p:cNvSpPr>
            <p:nvPr/>
          </p:nvSpPr>
          <p:spPr bwMode="auto">
            <a:xfrm>
              <a:off x="1273" y="11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0" name="Line 43"/>
            <p:cNvSpPr>
              <a:spLocks noChangeShapeType="1"/>
            </p:cNvSpPr>
            <p:nvPr/>
          </p:nvSpPr>
          <p:spPr bwMode="auto">
            <a:xfrm>
              <a:off x="1273" y="143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1" name="Line 44"/>
            <p:cNvSpPr>
              <a:spLocks noChangeShapeType="1"/>
            </p:cNvSpPr>
            <p:nvPr/>
          </p:nvSpPr>
          <p:spPr bwMode="auto">
            <a:xfrm>
              <a:off x="1273" y="1756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2" name="Line 45"/>
            <p:cNvSpPr>
              <a:spLocks noChangeShapeType="1"/>
            </p:cNvSpPr>
            <p:nvPr/>
          </p:nvSpPr>
          <p:spPr bwMode="auto">
            <a:xfrm>
              <a:off x="1273" y="2408"/>
              <a:ext cx="7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3" name="Line 46"/>
            <p:cNvSpPr>
              <a:spLocks noChangeShapeType="1"/>
            </p:cNvSpPr>
            <p:nvPr/>
          </p:nvSpPr>
          <p:spPr bwMode="auto">
            <a:xfrm>
              <a:off x="1273" y="126"/>
              <a:ext cx="0" cy="228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4" name="Line 47"/>
            <p:cNvSpPr>
              <a:spLocks noChangeShapeType="1"/>
            </p:cNvSpPr>
            <p:nvPr/>
          </p:nvSpPr>
          <p:spPr bwMode="auto">
            <a:xfrm>
              <a:off x="1993" y="126"/>
              <a:ext cx="0" cy="228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5" name="Line 48"/>
            <p:cNvSpPr>
              <a:spLocks noChangeShapeType="1"/>
            </p:cNvSpPr>
            <p:nvPr/>
          </p:nvSpPr>
          <p:spPr bwMode="auto">
            <a:xfrm>
              <a:off x="1273" y="208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6" name="Line 49"/>
            <p:cNvSpPr>
              <a:spLocks noChangeShapeType="1"/>
            </p:cNvSpPr>
            <p:nvPr/>
          </p:nvSpPr>
          <p:spPr bwMode="auto">
            <a:xfrm>
              <a:off x="363" y="194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7" name="Line 50"/>
            <p:cNvSpPr>
              <a:spLocks noChangeShapeType="1"/>
            </p:cNvSpPr>
            <p:nvPr/>
          </p:nvSpPr>
          <p:spPr bwMode="auto">
            <a:xfrm>
              <a:off x="361" y="89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5868" name="Rectangle 51"/>
            <p:cNvSpPr>
              <a:spLocks noChangeArrowheads="1"/>
            </p:cNvSpPr>
            <p:nvPr/>
          </p:nvSpPr>
          <p:spPr bwMode="auto">
            <a:xfrm>
              <a:off x="313" y="672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front</a:t>
              </a:r>
            </a:p>
          </p:txBody>
        </p:sp>
        <p:sp>
          <p:nvSpPr>
            <p:cNvPr id="35869" name="Rectangle 52"/>
            <p:cNvSpPr>
              <a:spLocks noChangeArrowheads="1"/>
            </p:cNvSpPr>
            <p:nvPr/>
          </p:nvSpPr>
          <p:spPr bwMode="auto">
            <a:xfrm>
              <a:off x="441" y="1728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rear</a:t>
              </a:r>
            </a:p>
          </p:txBody>
        </p:sp>
        <p:sp>
          <p:nvSpPr>
            <p:cNvPr id="35870" name="Text Box 53"/>
            <p:cNvSpPr txBox="1">
              <a:spLocks noChangeArrowheads="1"/>
            </p:cNvSpPr>
            <p:nvPr/>
          </p:nvSpPr>
          <p:spPr bwMode="auto">
            <a:xfrm>
              <a:off x="889" y="174"/>
              <a:ext cx="432" cy="2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0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1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2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3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 .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400" b="0">
                  <a:latin typeface="Times New Roman" panose="02020603050405020304" pitchFamily="18" charset="0"/>
                </a:rPr>
                <a:t>     .</a:t>
              </a:r>
            </a:p>
            <a:p>
              <a:pPr eaLnBrk="1" hangingPunct="1">
                <a:spcBef>
                  <a:spcPct val="40000"/>
                </a:spcBef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</a:rPr>
                <a:t>N-1</a:t>
              </a:r>
            </a:p>
          </p:txBody>
        </p:sp>
      </p:grpSp>
      <p:sp>
        <p:nvSpPr>
          <p:cNvPr id="35846" name="Slide Number Placeholder 5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71FA92B-2048-4588-9265-9732F8B6BB98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24</a:t>
            </a:fld>
            <a:endParaRPr kumimoji="0" lang="en-US" altLang="zh-CN" sz="1400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65C705-4394-F74C-BBCE-D5A81601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6E5A39-6368-C246-BE30-BBE7010E96C9}"/>
              </a:ext>
            </a:extLst>
          </p:cNvPr>
          <p:cNvSpPr/>
          <p:nvPr/>
        </p:nvSpPr>
        <p:spPr>
          <a:xfrm>
            <a:off x="683568" y="1570383"/>
            <a:ext cx="7992887" cy="3305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解决方案有三（至少）：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①使用一个计数器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记录队列中元素个数（即队列长度）；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endParaRPr lang="zh-CN" altLang="en-US" b="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②加设标志位，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删除时置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1,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插入时置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0,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则可识别当前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front=rear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+mn-lt"/>
                <a:ea typeface="Hiragino Sans GB W3" panose="020B0300000000000000" pitchFamily="34" charset="-128"/>
              </a:rPr>
              <a:t>属于何种情况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+mn-lt"/>
              <a:ea typeface="Hiragino Sans GB W3" panose="020B0300000000000000" pitchFamily="34" charset="-128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endParaRPr lang="zh-CN" altLang="en-US" b="0" dirty="0">
              <a:solidFill>
                <a:schemeClr val="accent5">
                  <a:lumMod val="75000"/>
                </a:schemeClr>
              </a:solidFill>
              <a:latin typeface="+mn-lt"/>
              <a:ea typeface="Hiragino Sans GB W3" panose="020B0300000000000000" pitchFamily="34" charset="-128"/>
            </a:endParaRPr>
          </a:p>
          <a:p>
            <a:pPr algn="ctr" eaLnBrk="1" hangingPunct="1">
              <a:lnSpc>
                <a:spcPct val="90000"/>
              </a:lnSpc>
              <a:buSzTx/>
              <a:buFontTx/>
              <a:buNone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③ 人为浪费一个单元，则队满特征可改为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front=(rear+1)%N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5287077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Text Box 2"/>
          <p:cNvSpPr txBox="1">
            <a:spLocks noChangeArrowheads="1"/>
          </p:cNvSpPr>
          <p:nvPr/>
        </p:nvSpPr>
        <p:spPr bwMode="auto">
          <a:xfrm>
            <a:off x="290512" y="1290638"/>
            <a:ext cx="8574725" cy="127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1000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队空条件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:  front = rear    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     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初始化时：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front = rear )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队满条件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：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front = (rear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  <a:sym typeface="Wingdings" pitchFamily="2" charset="2"/>
              </a:rPr>
              <a:t>+1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) % N         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                   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(N=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maxsize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)</a:t>
            </a:r>
          </a:p>
          <a:p>
            <a:pPr eaLnBrk="1" hangingPunct="1">
              <a:spcBef>
                <a:spcPct val="1000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队列长度</a:t>
            </a:r>
            <a:r>
              <a:rPr lang="zh-CN" altLang="en-US" b="0" dirty="0">
                <a:solidFill>
                  <a:schemeClr val="tx1"/>
                </a:solidFill>
                <a:latin typeface="Times New Roman" pitchFamily="18" charset="0"/>
                <a:ea typeface="Hiragino Sans GB W3" panose="020B0300000000000000" pitchFamily="34" charset="-128"/>
                <a:sym typeface="Wingdings" pitchFamily="2" charset="2"/>
              </a:rPr>
              <a:t>（即数据元素个数）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： 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L=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N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＋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rear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－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front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sym typeface="Wingdings" pitchFamily="2" charset="2"/>
              </a:rPr>
              <a:t>% N </a:t>
            </a:r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264480" y="2958593"/>
            <a:ext cx="3338513" cy="3252787"/>
            <a:chOff x="96" y="1695"/>
            <a:chExt cx="2103" cy="2049"/>
          </a:xfrm>
        </p:grpSpPr>
        <p:pic>
          <p:nvPicPr>
            <p:cNvPr id="36877" name="Picture 4" descr="未命名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2" t="29028" r="68550" b="22153"/>
            <a:stretch>
              <a:fillRect/>
            </a:stretch>
          </p:blipFill>
          <p:spPr bwMode="auto">
            <a:xfrm>
              <a:off x="355" y="1695"/>
              <a:ext cx="1824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8" name="Text Box 5"/>
            <p:cNvSpPr txBox="1">
              <a:spLocks noChangeArrowheads="1"/>
            </p:cNvSpPr>
            <p:nvPr/>
          </p:nvSpPr>
          <p:spPr bwMode="auto">
            <a:xfrm>
              <a:off x="931" y="2079"/>
              <a:ext cx="12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 dirty="0">
                  <a:latin typeface="Times New Roman" panose="02020603050405020304" pitchFamily="18" charset="0"/>
                  <a:ea typeface="PMingLiU" pitchFamily="18" charset="-120"/>
                </a:rPr>
                <a:t>J2             J3	</a:t>
              </a:r>
            </a:p>
          </p:txBody>
        </p:sp>
        <p:sp>
          <p:nvSpPr>
            <p:cNvPr id="36879" name="Text Box 6"/>
            <p:cNvSpPr txBox="1">
              <a:spLocks noChangeArrowheads="1"/>
            </p:cNvSpPr>
            <p:nvPr/>
          </p:nvSpPr>
          <p:spPr bwMode="auto">
            <a:xfrm>
              <a:off x="744" y="2577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 dirty="0">
                  <a:latin typeface="Times New Roman" panose="02020603050405020304" pitchFamily="18" charset="0"/>
                  <a:ea typeface="PMingLiU" pitchFamily="18" charset="-120"/>
                </a:rPr>
                <a:t>J1                        J4</a:t>
              </a:r>
              <a:endParaRPr lang="en-US" altLang="zh-TW" sz="2000" b="0" dirty="0">
                <a:latin typeface="Times New Roman" panose="02020603050405020304" pitchFamily="18" charset="0"/>
                <a:ea typeface="PMingLiU" pitchFamily="18" charset="-120"/>
              </a:endParaRPr>
            </a:p>
          </p:txBody>
        </p:sp>
        <p:sp>
          <p:nvSpPr>
            <p:cNvPr id="36880" name="Text Box 7"/>
            <p:cNvSpPr txBox="1">
              <a:spLocks noChangeArrowheads="1"/>
            </p:cNvSpPr>
            <p:nvPr/>
          </p:nvSpPr>
          <p:spPr bwMode="auto">
            <a:xfrm>
              <a:off x="1464" y="3005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TW" altLang="zh-TW" sz="2000">
                  <a:latin typeface="Times New Roman" panose="02020603050405020304" pitchFamily="18" charset="0"/>
                  <a:ea typeface="PMingLiU" pitchFamily="18" charset="-120"/>
                </a:rPr>
                <a:t> </a:t>
              </a: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J5</a:t>
              </a:r>
            </a:p>
          </p:txBody>
        </p:sp>
        <p:sp>
          <p:nvSpPr>
            <p:cNvPr id="36881" name="Rectangle 8"/>
            <p:cNvSpPr>
              <a:spLocks noChangeArrowheads="1"/>
            </p:cNvSpPr>
            <p:nvPr/>
          </p:nvSpPr>
          <p:spPr bwMode="auto">
            <a:xfrm>
              <a:off x="96" y="2932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front</a:t>
              </a:r>
            </a:p>
          </p:txBody>
        </p:sp>
        <p:sp>
          <p:nvSpPr>
            <p:cNvPr id="36882" name="Rectangle 9"/>
            <p:cNvSpPr>
              <a:spLocks noChangeArrowheads="1"/>
            </p:cNvSpPr>
            <p:nvPr/>
          </p:nvSpPr>
          <p:spPr bwMode="auto">
            <a:xfrm>
              <a:off x="1069" y="3456"/>
              <a:ext cx="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rear</a:t>
              </a:r>
            </a:p>
          </p:txBody>
        </p:sp>
        <p:sp>
          <p:nvSpPr>
            <p:cNvPr id="36883" name="Line 10"/>
            <p:cNvSpPr>
              <a:spLocks noChangeShapeType="1"/>
            </p:cNvSpPr>
            <p:nvPr/>
          </p:nvSpPr>
          <p:spPr bwMode="auto">
            <a:xfrm flipV="1">
              <a:off x="577" y="2736"/>
              <a:ext cx="192" cy="19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36884" name="Line 11"/>
            <p:cNvSpPr>
              <a:spLocks noChangeShapeType="1"/>
            </p:cNvSpPr>
            <p:nvPr/>
          </p:nvSpPr>
          <p:spPr bwMode="auto">
            <a:xfrm flipH="1" flipV="1">
              <a:off x="1019" y="3216"/>
              <a:ext cx="157" cy="33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36868" name="Rectangle 12"/>
          <p:cNvSpPr>
            <a:spLocks noChangeArrowheads="1"/>
          </p:cNvSpPr>
          <p:nvPr/>
        </p:nvSpPr>
        <p:spPr bwMode="auto">
          <a:xfrm>
            <a:off x="289563" y="166688"/>
            <a:ext cx="85756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实际中常选用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方案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（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人为</a:t>
            </a:r>
            <a:r>
              <a:rPr lang="zh-CN" altLang="en-US" sz="200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浪费一个单元</a:t>
            </a:r>
            <a:r>
              <a:rPr lang="zh-CN" altLang="en-US" sz="200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即</a:t>
            </a:r>
            <a:r>
              <a:rPr lang="en-US" altLang="zh-CN" sz="24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front</a:t>
            </a:r>
            <a:r>
              <a:rPr lang="zh-CN" altLang="en-US" sz="24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和</a:t>
            </a:r>
            <a:r>
              <a:rPr lang="en-US" altLang="zh-CN" sz="24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rear</a:t>
            </a:r>
            <a:r>
              <a:rPr lang="zh-CN" altLang="en-US" sz="2400" b="0" dirty="0">
                <a:latin typeface="Times New Roman" panose="02020603050405020304" pitchFamily="18" charset="0"/>
                <a:ea typeface="Hiragino Sans GB W3" panose="020B0300000000000000" pitchFamily="34" charset="-128"/>
              </a:rPr>
              <a:t>二者之一指向实元素，另一个指向空闲元素。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6869" name="Rectangle 13"/>
          <p:cNvSpPr>
            <a:spLocks noChangeArrowheads="1"/>
          </p:cNvSpPr>
          <p:nvPr/>
        </p:nvSpPr>
        <p:spPr bwMode="auto">
          <a:xfrm>
            <a:off x="3987800" y="4291013"/>
            <a:ext cx="47010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问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 </a:t>
            </a:r>
            <a:r>
              <a:rPr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在具有</a:t>
            </a:r>
            <a:r>
              <a:rPr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个单元的循环队列中，队满时共有多少个元素？ </a:t>
            </a:r>
          </a:p>
        </p:txBody>
      </p:sp>
      <p:sp>
        <p:nvSpPr>
          <p:cNvPr id="40966" name="Rectangle 14"/>
          <p:cNvSpPr>
            <a:spLocks noChangeArrowheads="1"/>
          </p:cNvSpPr>
          <p:nvPr/>
        </p:nvSpPr>
        <p:spPr bwMode="auto">
          <a:xfrm>
            <a:off x="7802562" y="5222904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N-1</a:t>
            </a:r>
            <a:r>
              <a:rPr lang="zh-CN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个</a:t>
            </a:r>
          </a:p>
        </p:txBody>
      </p:sp>
      <p:sp>
        <p:nvSpPr>
          <p:cNvPr id="40967" name="Rectangle 15"/>
          <p:cNvSpPr>
            <a:spLocks noChangeArrowheads="1"/>
          </p:cNvSpPr>
          <p:nvPr/>
        </p:nvSpPr>
        <p:spPr bwMode="auto">
          <a:xfrm>
            <a:off x="8335962" y="295859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6  </a:t>
            </a:r>
          </a:p>
        </p:txBody>
      </p:sp>
      <p:sp>
        <p:nvSpPr>
          <p:cNvPr id="36872" name="Rectangle 16"/>
          <p:cNvSpPr>
            <a:spLocks noChangeArrowheads="1"/>
          </p:cNvSpPr>
          <p:nvPr/>
        </p:nvSpPr>
        <p:spPr bwMode="auto">
          <a:xfrm>
            <a:off x="3941446" y="2963863"/>
            <a:ext cx="4545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问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左图中队列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maxsize N=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？</a:t>
            </a:r>
          </a:p>
        </p:txBody>
      </p:sp>
      <p:sp>
        <p:nvSpPr>
          <p:cNvPr id="36873" name="Rectangle 18"/>
          <p:cNvSpPr>
            <a:spLocks noChangeArrowheads="1"/>
          </p:cNvSpPr>
          <p:nvPr/>
        </p:nvSpPr>
        <p:spPr bwMode="auto">
          <a:xfrm>
            <a:off x="3983608" y="3575844"/>
            <a:ext cx="411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问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左图中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队列长度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L=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？</a:t>
            </a:r>
          </a:p>
        </p:txBody>
      </p:sp>
      <p:sp>
        <p:nvSpPr>
          <p:cNvPr id="40970" name="Rectangle 19"/>
          <p:cNvSpPr>
            <a:spLocks noChangeArrowheads="1"/>
          </p:cNvSpPr>
          <p:nvPr/>
        </p:nvSpPr>
        <p:spPr bwMode="auto">
          <a:xfrm>
            <a:off x="8352270" y="35313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5</a:t>
            </a:r>
          </a:p>
        </p:txBody>
      </p:sp>
      <p:sp>
        <p:nvSpPr>
          <p:cNvPr id="36875" name="Slide Number Placeholder 1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D91E6B5-6935-4CD8-8123-EEAA10FE454B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26</a:t>
            </a:fld>
            <a:endParaRPr kumimoji="0"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  <p:bldP spid="40966" grpId="0"/>
      <p:bldP spid="40967" grpId="0"/>
      <p:bldP spid="36872" grpId="0"/>
      <p:bldP spid="36873" grpId="0"/>
      <p:bldP spid="409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 descr="001"/>
          <p:cNvSpPr>
            <a:spLocks noChangeAspect="1" noChangeArrowheads="1"/>
          </p:cNvSpPr>
          <p:nvPr/>
        </p:nvSpPr>
        <p:spPr bwMode="auto">
          <a:xfrm>
            <a:off x="0" y="76200"/>
            <a:ext cx="91440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zh-CN" altLang="en-US" sz="2400" b="0" dirty="0">
              <a:solidFill>
                <a:srgbClr val="0000FF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50825" y="908050"/>
            <a:ext cx="864076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 队列存放数组被当作首尾相接的表处理。</a:t>
            </a:r>
            <a:endParaRPr lang="en-US" altLang="zh-CN" sz="2400" b="0" dirty="0">
              <a:solidFill>
                <a:srgbClr val="0000FF"/>
              </a:solidFill>
              <a:latin typeface="Times New Roman" panose="02020603050405020304" pitchFamily="18" charset="0"/>
              <a:ea typeface="Hiragino Sans GB W3" panose="020B0300000000000000" pitchFamily="34" charset="-128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buClr>
                <a:srgbClr val="FF6600"/>
              </a:buClr>
              <a:buSzPct val="50000"/>
              <a:buFontTx/>
              <a:buNone/>
            </a:pP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 </a:t>
            </a:r>
            <a:endParaRPr lang="zh-CN" altLang="en-US" sz="2400" dirty="0">
              <a:solidFill>
                <a:srgbClr val="CC00CC"/>
              </a:solidFill>
              <a:latin typeface="Times New Roman" panose="02020603050405020304" pitchFamily="18" charset="0"/>
              <a:ea typeface="ˎ̥"/>
              <a:cs typeface="ˎ̥"/>
            </a:endParaRPr>
          </a:p>
          <a:p>
            <a:pPr eaLnBrk="1" hangingPunct="1">
              <a:lnSpc>
                <a:spcPct val="110000"/>
              </a:lnSpc>
              <a:spcBef>
                <a:spcPct val="15000"/>
              </a:spcBef>
              <a:buClr>
                <a:srgbClr val="FF6600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 队头、队尾指针</a:t>
            </a: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加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时从</a:t>
            </a:r>
            <a:r>
              <a:rPr lang="en-US" altLang="zh-CN" sz="2400" b="0" dirty="0" err="1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maxSize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 -1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直接进到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0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，可用语言的取模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(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余数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)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Hiragino Sans GB W3" panose="020B0300000000000000" pitchFamily="34" charset="-128"/>
              </a:rPr>
              <a:t>运算实现。 </a:t>
            </a:r>
            <a:endParaRPr lang="zh-CN" altLang="en-US" sz="2400" dirty="0">
              <a:solidFill>
                <a:srgbClr val="CC00CC"/>
              </a:solidFill>
              <a:latin typeface="Times New Roman" panose="02020603050405020304" pitchFamily="18" charset="0"/>
              <a:ea typeface="ˎ̥"/>
              <a:cs typeface="ˎ̥"/>
            </a:endParaRPr>
          </a:p>
        </p:txBody>
      </p:sp>
      <p:sp>
        <p:nvSpPr>
          <p:cNvPr id="652293" name="Rectangle 5"/>
          <p:cNvSpPr>
            <a:spLocks noChangeArrowheads="1"/>
          </p:cNvSpPr>
          <p:nvPr/>
        </p:nvSpPr>
        <p:spPr bwMode="auto">
          <a:xfrm>
            <a:off x="539750" y="3357563"/>
            <a:ext cx="7848600" cy="23034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队空：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==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Q.rear</a:t>
            </a:r>
            <a:endParaRPr lang="en-US" altLang="zh-CN" sz="28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Hiragino Sans GB W3" panose="020B0300000000000000" pitchFamily="34" charset="-128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队满：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==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Q.rear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+ 1) %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maxSize</a:t>
            </a:r>
            <a:endParaRPr lang="en-US" altLang="zh-CN" sz="28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Hiragino Sans GB W3" panose="020B0300000000000000" pitchFamily="34" charset="-128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入队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:   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Q.rear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=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Q.rear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+ 1) %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maxSize</a:t>
            </a:r>
            <a:endParaRPr lang="en-US" altLang="zh-CN" sz="28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Hiragino Sans GB W3" panose="020B0300000000000000" pitchFamily="34" charset="-128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出队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:   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= (front + 1) %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maxSize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;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求队长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: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Q.rear-Q.front+maxSize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)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%</a:t>
            </a: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Hiragino Sans GB W3" panose="020B0300000000000000" pitchFamily="34" charset="-128"/>
              </a:rPr>
              <a:t>maxSize</a:t>
            </a:r>
            <a:endParaRPr lang="en-US" altLang="zh-CN" sz="28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Hiragino Sans GB W3" panose="020B0300000000000000" pitchFamily="34" charset="-128"/>
            </a:endParaRPr>
          </a:p>
        </p:txBody>
      </p:sp>
      <p:sp>
        <p:nvSpPr>
          <p:cNvPr id="37893" name="Rectangle 65"/>
          <p:cNvSpPr>
            <a:spLocks noChangeArrowheads="1"/>
          </p:cNvSpPr>
          <p:nvPr/>
        </p:nvSpPr>
        <p:spPr bwMode="auto">
          <a:xfrm>
            <a:off x="0" y="0"/>
            <a:ext cx="173196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循环队列：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3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755650" y="1268413"/>
            <a:ext cx="748665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Status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EnQueue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SqQueue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&amp;Q,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QElemType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e)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{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// 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插入元素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e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为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Q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的新的队尾元素</a:t>
            </a:r>
            <a:endParaRPr lang="zh-CN" altLang="en-US" sz="2800" b="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   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if ((Q.rear+1) % MAXQSIZE =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       return ERROR; 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//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队列满</a:t>
            </a:r>
            <a:endParaRPr lang="en-US" altLang="zh-CN" sz="2800" b="0" dirty="0">
              <a:solidFill>
                <a:srgbClr val="00CC00"/>
              </a:solidFill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800" b="0" dirty="0">
              <a:solidFill>
                <a:srgbClr val="00CC00"/>
              </a:solidFill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 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Q.base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[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Q.rear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] = e;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   </a:t>
            </a:r>
            <a:r>
              <a:rPr lang="en-US" altLang="zh-CN" sz="2800" b="0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Q.rear</a:t>
            </a:r>
            <a:r>
              <a:rPr lang="en-US" altLang="zh-CN" sz="2800" b="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= (Q.rear+1) % MAXQSIZE;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   return OK;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}</a:t>
            </a:r>
          </a:p>
        </p:txBody>
      </p:sp>
      <p:sp>
        <p:nvSpPr>
          <p:cNvPr id="38915" name="Rectangle 106"/>
          <p:cNvSpPr>
            <a:spLocks noChangeArrowheads="1"/>
          </p:cNvSpPr>
          <p:nvPr/>
        </p:nvSpPr>
        <p:spPr bwMode="auto">
          <a:xfrm>
            <a:off x="0" y="0"/>
            <a:ext cx="4922838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循环队列</a:t>
            </a:r>
            <a:r>
              <a:rPr lang="zh-CN" alt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入队</a:t>
            </a: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的实现 </a:t>
            </a:r>
            <a:r>
              <a:rPr lang="zh-CN" altLang="en-US" sz="2000" dirty="0">
                <a:solidFill>
                  <a:srgbClr val="990099"/>
                </a:solidFill>
                <a:latin typeface="Arial Black" panose="020B0A04020102020204" pitchFamily="34" charset="0"/>
              </a:rPr>
              <a:t>（</a:t>
            </a:r>
            <a:r>
              <a:rPr lang="zh-CN" altLang="en-US" sz="2000" b="0" dirty="0">
                <a:solidFill>
                  <a:srgbClr val="990099"/>
                </a:solidFill>
                <a:latin typeface="Arial Black" panose="020B0A04020102020204" pitchFamily="34" charset="0"/>
              </a:rPr>
              <a:t>教材</a:t>
            </a:r>
            <a:r>
              <a:rPr lang="en-US" altLang="zh-CN" sz="2000" b="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p65</a:t>
            </a:r>
            <a:r>
              <a:rPr lang="zh-CN" altLang="en-US" sz="2000" dirty="0">
                <a:solidFill>
                  <a:srgbClr val="990099"/>
                </a:solidFill>
                <a:latin typeface="Arial Black" panose="020B0A04020102020204" pitchFamily="34" charset="0"/>
              </a:rPr>
              <a:t>）</a:t>
            </a: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2A8810-32C7-054A-B46A-478AAE50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3010" name="Picture 2" descr="logo">
            <a:extLst>
              <a:ext uri="{FF2B5EF4-FFF2-40B4-BE49-F238E27FC236}">
                <a16:creationId xmlns:a16="http://schemas.microsoft.com/office/drawing/2014/main" id="{8DE566B4-A807-7F45-A600-136C6CC1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61048"/>
            <a:ext cx="2269762" cy="6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323528" y="1196752"/>
            <a:ext cx="809307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Status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DeQueue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SqQueue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&amp;Q,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QElemType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&amp;e)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{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// 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若队列不空，则删除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Q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的队头元素，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    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// 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用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e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返回其值，并返回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TRUE;  </a:t>
            </a:r>
            <a:r>
              <a:rPr lang="zh-CN" altLang="en-US" sz="2800" b="0" dirty="0">
                <a:solidFill>
                  <a:srgbClr val="00CC00"/>
                </a:solidFill>
                <a:latin typeface="+mn-lt"/>
                <a:ea typeface="+mn-ea"/>
              </a:rPr>
              <a:t>否则返回</a:t>
            </a:r>
            <a:r>
              <a:rPr lang="en-US" altLang="zh-CN" sz="2800" b="0" dirty="0">
                <a:solidFill>
                  <a:srgbClr val="00CC00"/>
                </a:solidFill>
                <a:latin typeface="+mn-lt"/>
                <a:ea typeface="+mn-ea"/>
              </a:rPr>
              <a:t>FALSE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if (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==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Q.rear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)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   return ERROR;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e =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Q.base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[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];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</a:t>
            </a:r>
            <a:r>
              <a:rPr lang="en-US" altLang="zh-CN" sz="28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Q.front</a:t>
            </a: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= (Q.front+1) % MAXQSIZE;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    return OK;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}</a:t>
            </a:r>
          </a:p>
        </p:txBody>
      </p:sp>
      <p:sp>
        <p:nvSpPr>
          <p:cNvPr id="39939" name="Rectangle 106"/>
          <p:cNvSpPr>
            <a:spLocks noChangeArrowheads="1"/>
          </p:cNvSpPr>
          <p:nvPr/>
        </p:nvSpPr>
        <p:spPr bwMode="auto">
          <a:xfrm>
            <a:off x="-13754" y="116632"/>
            <a:ext cx="4794250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循环队列</a:t>
            </a:r>
            <a:r>
              <a:rPr lang="zh-CN" alt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出队</a:t>
            </a: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的实现 </a:t>
            </a:r>
            <a:r>
              <a:rPr lang="zh-CN" altLang="en-US" sz="2000" dirty="0">
                <a:solidFill>
                  <a:srgbClr val="990099"/>
                </a:solidFill>
                <a:latin typeface="Arial Black" panose="020B0A04020102020204" pitchFamily="34" charset="0"/>
              </a:rPr>
              <a:t>（</a:t>
            </a:r>
            <a:r>
              <a:rPr lang="zh-CN" altLang="en-US" sz="2000" b="0" dirty="0">
                <a:solidFill>
                  <a:srgbClr val="990099"/>
                </a:solidFill>
                <a:latin typeface="Arial Black" panose="020B0A04020102020204" pitchFamily="34" charset="0"/>
              </a:rPr>
              <a:t>教材</a:t>
            </a:r>
            <a:r>
              <a:rPr lang="en-US" altLang="zh-CN" sz="2000" b="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p65</a:t>
            </a:r>
            <a:r>
              <a:rPr lang="zh-CN" altLang="en-US" sz="2000" dirty="0">
                <a:solidFill>
                  <a:srgbClr val="990099"/>
                </a:solidFill>
                <a:latin typeface="Arial Black" panose="020B0A04020102020204" pitchFamily="34" charset="0"/>
              </a:rPr>
              <a:t>）</a:t>
            </a:r>
            <a:r>
              <a:rPr lang="zh-CN" altLang="en-US" sz="2400" dirty="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998004-E133-6949-B992-A4D82A02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95288" y="765175"/>
            <a:ext cx="845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队列 （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Queue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0" dirty="0">
                <a:latin typeface="Times New Roman" panose="02020603050405020304" pitchFamily="18" charset="0"/>
              </a:rPr>
              <a:t>是仅在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表尾</a:t>
            </a:r>
            <a:r>
              <a:rPr lang="zh-CN" altLang="en-US" sz="2400" b="0" dirty="0">
                <a:latin typeface="Times New Roman" panose="02020603050405020304" pitchFamily="18" charset="0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插入</a:t>
            </a:r>
            <a:r>
              <a:rPr lang="zh-CN" altLang="en-US" sz="2400" b="0" dirty="0">
                <a:latin typeface="Times New Roman" panose="02020603050405020304" pitchFamily="18" charset="0"/>
              </a:rPr>
              <a:t>操作，在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表头</a:t>
            </a:r>
            <a:r>
              <a:rPr lang="zh-CN" altLang="en-US" sz="2400" b="0" dirty="0">
                <a:latin typeface="Times New Roman" panose="02020603050405020304" pitchFamily="18" charset="0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删除</a:t>
            </a:r>
            <a:r>
              <a:rPr lang="zh-CN" altLang="en-US" sz="2400" b="0" dirty="0">
                <a:latin typeface="Times New Roman" panose="02020603050405020304" pitchFamily="18" charset="0"/>
              </a:rPr>
              <a:t>操作的线性表。它是一种先进先出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srgbClr val="0000FF"/>
                </a:solidFill>
                <a:latin typeface="Times New Roman" panose="02020603050405020304" pitchFamily="18" charset="0"/>
              </a:rPr>
              <a:t>FIFO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0" dirty="0">
                <a:latin typeface="Times New Roman" panose="02020603050405020304" pitchFamily="18" charset="0"/>
              </a:rPr>
              <a:t>的线性表。</a:t>
            </a:r>
          </a:p>
        </p:txBody>
      </p:sp>
      <p:sp>
        <p:nvSpPr>
          <p:cNvPr id="427012" name="Text Box 4"/>
          <p:cNvSpPr txBox="1">
            <a:spLocks noChangeArrowheads="1"/>
          </p:cNvSpPr>
          <p:nvPr/>
        </p:nvSpPr>
        <p:spPr bwMode="auto">
          <a:xfrm>
            <a:off x="4895850" y="3209926"/>
            <a:ext cx="3816350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002060"/>
                </a:solidFill>
                <a:latin typeface="+mn-ea"/>
                <a:ea typeface="+mn-ea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队尾插入</a:t>
            </a:r>
            <a:r>
              <a:rPr lang="zh-CN" altLang="en-US" b="0" dirty="0">
                <a:solidFill>
                  <a:srgbClr val="002060"/>
                </a:solidFill>
                <a:latin typeface="+mn-ea"/>
                <a:ea typeface="+mn-ea"/>
              </a:rPr>
              <a:t>元素称为</a:t>
            </a:r>
            <a:r>
              <a:rPr lang="zh-CN" altLang="en-US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入队</a:t>
            </a:r>
            <a:endParaRPr lang="zh-CN" altLang="en-US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250825" y="4076700"/>
            <a:ext cx="826972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800" dirty="0">
                <a:solidFill>
                  <a:srgbClr val="002060"/>
                </a:solidFill>
                <a:latin typeface="Times New Roman" panose="02020603050405020304" pitchFamily="18" charset="0"/>
              </a:rPr>
              <a:t>问：为什么要设计队列？它有什么独特用途？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250824" y="4797425"/>
            <a:ext cx="8713664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离散事件的模拟</a:t>
            </a:r>
            <a:r>
              <a:rPr lang="zh-CN" altLang="en-US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（模拟事件发生的先后顺序</a:t>
            </a:r>
            <a:r>
              <a:rPr lang="en-US" altLang="zh-CN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例如 </a:t>
            </a:r>
            <a:r>
              <a:rPr lang="en-US" altLang="zh-CN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CPU</a:t>
            </a:r>
            <a:r>
              <a:rPr lang="zh-CN" altLang="en-US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中的指令队列）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操作系统中的作业调度</a:t>
            </a:r>
            <a:r>
              <a:rPr lang="zh-CN" altLang="en-US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（多个</a:t>
            </a:r>
            <a:r>
              <a:rPr lang="en-US" altLang="zh-CN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CPU</a:t>
            </a:r>
            <a:r>
              <a:rPr lang="zh-CN" altLang="en-US" sz="24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执行多个作业）</a:t>
            </a:r>
            <a:r>
              <a:rPr lang="zh-CN" altLang="en-US" sz="2400" dirty="0">
                <a:latin typeface="Times New Roman" panose="02020603050405020304" pitchFamily="18" charset="0"/>
              </a:rPr>
              <a:t>简化程序设计。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700"/>
            <a:ext cx="3924300" cy="646113"/>
          </a:xfrm>
        </p:spPr>
        <p:txBody>
          <a:bodyPr/>
          <a:lstStyle/>
          <a:p>
            <a:pPr marL="381000" indent="-381000" algn="l" eaLnBrk="1" hangingPunct="1">
              <a:defRPr/>
            </a:pPr>
            <a:r>
              <a:rPr lang="zh-CN" altLang="en-US" sz="36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队列的基本概念</a:t>
            </a:r>
          </a:p>
        </p:txBody>
      </p:sp>
      <p:sp>
        <p:nvSpPr>
          <p:cNvPr id="18438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0080246-9F2E-43B3-B2B3-4AE4F85D43B6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3</a:t>
            </a:fld>
            <a:endParaRPr kumimoji="0" lang="en-US" altLang="zh-CN" sz="1400"/>
          </a:p>
        </p:txBody>
      </p:sp>
      <p:grpSp>
        <p:nvGrpSpPr>
          <p:cNvPr id="18441" name="Group 27"/>
          <p:cNvGrpSpPr>
            <a:grpSpLocks/>
          </p:cNvGrpSpPr>
          <p:nvPr/>
        </p:nvGrpSpPr>
        <p:grpSpPr bwMode="auto">
          <a:xfrm>
            <a:off x="827584" y="1844675"/>
            <a:ext cx="7195640" cy="1057275"/>
            <a:chOff x="827584" y="2084388"/>
            <a:chExt cx="7195640" cy="1056580"/>
          </a:xfrm>
        </p:grpSpPr>
        <p:sp>
          <p:nvSpPr>
            <p:cNvPr id="18446" name="AutoShape 5"/>
            <p:cNvSpPr>
              <a:spLocks noChangeArrowheads="1"/>
            </p:cNvSpPr>
            <p:nvPr/>
          </p:nvSpPr>
          <p:spPr bwMode="auto">
            <a:xfrm>
              <a:off x="827584" y="2084388"/>
              <a:ext cx="1782266" cy="381000"/>
            </a:xfrm>
            <a:prstGeom prst="wedgeRoundRectCallout">
              <a:avLst>
                <a:gd name="adj1" fmla="val 60058"/>
                <a:gd name="adj2" fmla="val 105756"/>
                <a:gd name="adj3" fmla="val 1666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CN" altLang="en-US" sz="2200" b="0" dirty="0">
                  <a:latin typeface="Arial Narrow" panose="020B0606020202030204" pitchFamily="34" charset="0"/>
                  <a:ea typeface="Hiragino Sans GB W3" panose="020B0300000000000000" pitchFamily="34" charset="-128"/>
                </a:rPr>
                <a:t>队首，</a:t>
              </a:r>
              <a:r>
                <a:rPr lang="en-US" altLang="zh-CN" sz="2200" b="0" dirty="0">
                  <a:latin typeface="Arial Narrow" panose="020B0606020202030204" pitchFamily="34" charset="0"/>
                  <a:ea typeface="Hiragino Sans GB W3" panose="020B0300000000000000" pitchFamily="34" charset="-128"/>
                </a:rPr>
                <a:t>front</a:t>
              </a:r>
              <a:endParaRPr lang="zh-CN" altLang="en-US" sz="2200" b="0" dirty="0">
                <a:latin typeface="Arial Narrow" panose="020B0606020202030204" pitchFamily="34" charset="0"/>
                <a:ea typeface="Hiragino Sans GB W3" panose="020B0300000000000000" pitchFamily="34" charset="-128"/>
              </a:endParaRPr>
            </a:p>
          </p:txBody>
        </p:sp>
        <p:sp>
          <p:nvSpPr>
            <p:cNvPr id="18447" name="AutoShape 6"/>
            <p:cNvSpPr>
              <a:spLocks noChangeArrowheads="1"/>
            </p:cNvSpPr>
            <p:nvPr/>
          </p:nvSpPr>
          <p:spPr bwMode="auto">
            <a:xfrm>
              <a:off x="6343649" y="2084388"/>
              <a:ext cx="1679575" cy="381000"/>
            </a:xfrm>
            <a:prstGeom prst="wedgeRoundRectCallout">
              <a:avLst>
                <a:gd name="adj1" fmla="val -74478"/>
                <a:gd name="adj2" fmla="val 113456"/>
                <a:gd name="adj3" fmla="val 1666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CN" altLang="en-US" sz="2200" b="0" dirty="0">
                  <a:latin typeface="Arial Narrow" panose="020B0606020202030204" pitchFamily="34" charset="0"/>
                  <a:ea typeface="Hiragino Sans GB W3" panose="020B0300000000000000" pitchFamily="34" charset="-128"/>
                </a:rPr>
                <a:t>队尾，</a:t>
              </a:r>
              <a:r>
                <a:rPr lang="en-US" altLang="zh-CN" sz="2200" b="0" dirty="0">
                  <a:latin typeface="Arial Narrow" panose="020B0606020202030204" pitchFamily="34" charset="0"/>
                  <a:ea typeface="Hiragino Sans GB W3" panose="020B0300000000000000" pitchFamily="34" charset="-128"/>
                </a:rPr>
                <a:t>rear</a:t>
              </a:r>
              <a:endParaRPr lang="zh-CN" altLang="en-US" sz="2200" b="0" dirty="0">
                <a:latin typeface="Arial Narrow" panose="020B0606020202030204" pitchFamily="34" charset="0"/>
                <a:ea typeface="Hiragino Sans GB W3" panose="020B0300000000000000" pitchFamily="34" charset="-128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2555875" y="2565085"/>
              <a:ext cx="424815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>
              <a:off x="2555875" y="3140968"/>
              <a:ext cx="431958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450" name="Rectangle 17"/>
            <p:cNvSpPr>
              <a:spLocks noChangeArrowheads="1"/>
            </p:cNvSpPr>
            <p:nvPr/>
          </p:nvSpPr>
          <p:spPr bwMode="auto">
            <a:xfrm>
              <a:off x="2699792" y="2578552"/>
              <a:ext cx="34563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aseline="-1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rgbClr val="99FF33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, a</a:t>
              </a:r>
              <a:r>
                <a:rPr lang="en-US" altLang="zh-CN" sz="2400" baseline="-12000" dirty="0">
                  <a:latin typeface="Times New Roman" panose="02020603050405020304" pitchFamily="18" charset="0"/>
                </a:rPr>
                <a:t>2  ,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baseline="-12000" dirty="0">
                  <a:latin typeface="Times New Roman" panose="02020603050405020304" pitchFamily="18" charset="0"/>
                </a:rPr>
                <a:t>3  , ……….,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baseline="-12000" dirty="0">
                  <a:latin typeface="Times New Roman" panose="02020603050405020304" pitchFamily="18" charset="0"/>
                </a:rPr>
                <a:t>n-1   ,  </a:t>
              </a: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baseline="-12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n </a:t>
              </a: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 bwMode="auto">
          <a:xfrm flipH="1">
            <a:off x="1547813" y="2636838"/>
            <a:ext cx="8636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6659563" y="2636838"/>
            <a:ext cx="86518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47700" y="3209926"/>
            <a:ext cx="3816350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002060"/>
                </a:solidFill>
                <a:latin typeface="+mn-ea"/>
                <a:ea typeface="+mn-ea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+mn-ea"/>
                <a:ea typeface="+mn-ea"/>
              </a:rPr>
              <a:t>队首删除</a:t>
            </a:r>
            <a:r>
              <a:rPr lang="zh-CN" altLang="en-US" b="0" dirty="0">
                <a:solidFill>
                  <a:srgbClr val="002060"/>
                </a:solidFill>
                <a:latin typeface="+mn-ea"/>
                <a:ea typeface="+mn-ea"/>
              </a:rPr>
              <a:t>元素称为</a:t>
            </a:r>
            <a:r>
              <a:rPr lang="zh-CN" altLang="en-US" b="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出队</a:t>
            </a:r>
            <a:endParaRPr lang="zh-CN" altLang="en-US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7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32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 animBg="1"/>
      <p:bldP spid="16391" grpId="0"/>
      <p:bldP spid="16392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xfrm>
            <a:off x="920750" y="2038350"/>
            <a:ext cx="8077200" cy="8382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95250" algn="l"/>
              </a:tabLst>
            </a:pPr>
            <a:r>
              <a:rPr lang="zh-CN" altLang="en-US" sz="2400" b="1" dirty="0"/>
              <a:t>（Ａ） 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－</a:t>
            </a:r>
            <a:r>
              <a:rPr lang="en-US" altLang="zh-CN" sz="2400" b="1" dirty="0"/>
              <a:t>f                </a:t>
            </a:r>
            <a:r>
              <a:rPr lang="zh-CN" altLang="en-US" sz="2400" b="1" dirty="0"/>
              <a:t> （Ｂ）（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＋</a:t>
            </a:r>
            <a:r>
              <a:rPr lang="en-US" altLang="zh-CN" sz="2400" b="1" dirty="0"/>
              <a:t>f</a:t>
            </a:r>
            <a:r>
              <a:rPr lang="zh-CN" altLang="en-US" sz="2400" b="1" dirty="0"/>
              <a:t>－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% n  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95250" algn="l"/>
              </a:tabLst>
            </a:pPr>
            <a:r>
              <a:rPr lang="zh-CN" altLang="en-US" sz="2400" b="1" dirty="0"/>
              <a:t>（Ｃ）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＋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－</a:t>
            </a:r>
            <a:r>
              <a:rPr lang="en-US" altLang="zh-CN" sz="2400" b="1" dirty="0"/>
              <a:t>f           </a:t>
            </a:r>
            <a:r>
              <a:rPr lang="zh-CN" altLang="en-US" sz="2400" b="1" dirty="0"/>
              <a:t>（Ｄ） （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＋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－</a:t>
            </a:r>
            <a:r>
              <a:rPr lang="en-US" altLang="zh-CN" sz="2400" b="1" dirty="0"/>
              <a:t>f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% n</a:t>
            </a:r>
          </a:p>
        </p:txBody>
      </p:sp>
      <p:sp>
        <p:nvSpPr>
          <p:cNvPr id="40972" name="Slide Number Placeholder 1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00BAEB1-1A83-4210-BB75-BFF89BE4B843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30</a:t>
            </a:fld>
            <a:endParaRPr kumimoji="0" lang="en-US" altLang="zh-CN" sz="140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31800" y="2971800"/>
            <a:ext cx="7880350" cy="1385888"/>
            <a:chOff x="431800" y="2971800"/>
            <a:chExt cx="7880350" cy="1385888"/>
          </a:xfrm>
        </p:grpSpPr>
        <p:sp>
          <p:nvSpPr>
            <p:cNvPr id="40974" name="AutoShape 6"/>
            <p:cNvSpPr>
              <a:spLocks/>
            </p:cNvSpPr>
            <p:nvPr/>
          </p:nvSpPr>
          <p:spPr bwMode="auto">
            <a:xfrm>
              <a:off x="4654550" y="3524250"/>
              <a:ext cx="152400" cy="76200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SzTx/>
                <a:buFontTx/>
                <a:buNone/>
              </a:pPr>
              <a:endParaRPr lang="zh-CN" altLang="zh-CN" sz="2400" b="0" dirty="0">
                <a:solidFill>
                  <a:srgbClr val="990033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grpSp>
          <p:nvGrpSpPr>
            <p:cNvPr id="40975" name="Group 17"/>
            <p:cNvGrpSpPr>
              <a:grpSpLocks/>
            </p:cNvGrpSpPr>
            <p:nvPr/>
          </p:nvGrpSpPr>
          <p:grpSpPr bwMode="auto">
            <a:xfrm>
              <a:off x="431800" y="2971800"/>
              <a:ext cx="7880350" cy="1385888"/>
              <a:chOff x="431800" y="2971800"/>
              <a:chExt cx="7880350" cy="1385888"/>
            </a:xfrm>
          </p:grpSpPr>
          <p:sp>
            <p:nvSpPr>
              <p:cNvPr id="40976" name="Rectangle 3"/>
              <p:cNvSpPr>
                <a:spLocks noChangeArrowheads="1"/>
              </p:cNvSpPr>
              <p:nvPr/>
            </p:nvSpPr>
            <p:spPr bwMode="auto">
              <a:xfrm>
                <a:off x="1377950" y="2986088"/>
                <a:ext cx="4343400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tabLst>
                    <a:tab pos="95250" algn="l"/>
                  </a:tabLst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tabLst>
                    <a:tab pos="95250" algn="l"/>
                  </a:tabLst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SzTx/>
                  <a:buFontTx/>
                  <a:buNone/>
                </a:pPr>
                <a:r>
                  <a: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要分析</a:t>
                </a:r>
                <a:r>
                  <a:rPr lang="en-US" altLang="zh-CN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4</a:t>
                </a:r>
                <a:r>
                  <a:rPr lang="zh-CN" altLang="en-US" sz="2400" b="0" dirty="0">
                    <a:solidFill>
                      <a:srgbClr val="0000FF"/>
                    </a:solidFill>
                    <a:latin typeface="Hiragino Sans GB W3" panose="020B0300000000000000" pitchFamily="34" charset="-128"/>
                    <a:ea typeface="Hiragino Sans GB W3" panose="020B0300000000000000" pitchFamily="34" charset="-128"/>
                  </a:rPr>
                  <a:t>种公式哪种最合理？</a:t>
                </a:r>
              </a:p>
              <a:p>
                <a:pPr algn="just" eaLnBrk="1" hangingPunct="1"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r ≥f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时（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）合理；</a:t>
                </a:r>
              </a:p>
              <a:p>
                <a:pPr algn="just" eaLnBrk="1" hangingPunct="1"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r &lt; f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时（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C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）合理；</a:t>
                </a:r>
              </a:p>
            </p:txBody>
          </p:sp>
          <p:sp>
            <p:nvSpPr>
              <p:cNvPr id="40977" name="Rectangle 4"/>
              <p:cNvSpPr>
                <a:spLocks noChangeArrowheads="1"/>
              </p:cNvSpPr>
              <p:nvPr/>
            </p:nvSpPr>
            <p:spPr bwMode="auto">
              <a:xfrm>
                <a:off x="431800" y="2971800"/>
                <a:ext cx="8001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答：</a:t>
                </a:r>
              </a:p>
            </p:txBody>
          </p:sp>
          <p:sp>
            <p:nvSpPr>
              <p:cNvPr id="40978" name="Text Box 7"/>
              <p:cNvSpPr txBox="1">
                <a:spLocks noChangeArrowheads="1"/>
              </p:cNvSpPr>
              <p:nvPr/>
            </p:nvSpPr>
            <p:spPr bwMode="auto">
              <a:xfrm>
                <a:off x="5035550" y="3367088"/>
                <a:ext cx="3276600" cy="830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综合</a:t>
                </a:r>
                <a:r>
                  <a: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种情况，以（</a:t>
                </a:r>
                <a:r>
                  <a:rPr lang="en-US" altLang="zh-CN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D</a:t>
                </a:r>
                <a:r>
                  <a:rPr lang="zh-CN" altLang="en-US" sz="24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）的表达最为合理</a:t>
                </a:r>
              </a:p>
            </p:txBody>
          </p:sp>
        </p:grpSp>
      </p:grpSp>
      <p:sp>
        <p:nvSpPr>
          <p:cNvPr id="437256" name="Rectangle 8"/>
          <p:cNvSpPr>
            <a:spLocks noChangeArrowheads="1"/>
          </p:cNvSpPr>
          <p:nvPr/>
        </p:nvSpPr>
        <p:spPr bwMode="auto">
          <a:xfrm>
            <a:off x="463550" y="4324350"/>
            <a:ext cx="7848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tabLst>
                <a:tab pos="762000" algn="l"/>
              </a:tabLst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在一个循环队列中，若约定队首指针指向队首元素的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前一个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位置。那么，从循环队列中删除一个元素时，其操作是 先 </a:t>
            </a:r>
            <a:endParaRPr lang="zh-CN" altLang="en-US" sz="4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704" name="Rectangle 9"/>
          <p:cNvSpPr>
            <a:spLocks noChangeArrowheads="1"/>
          </p:cNvSpPr>
          <p:nvPr/>
        </p:nvSpPr>
        <p:spPr bwMode="auto">
          <a:xfrm>
            <a:off x="2305050" y="5314950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移动队首指针</a:t>
            </a:r>
          </a:p>
        </p:txBody>
      </p:sp>
      <p:sp>
        <p:nvSpPr>
          <p:cNvPr id="29705" name="Rectangle 10"/>
          <p:cNvSpPr>
            <a:spLocks noChangeArrowheads="1"/>
          </p:cNvSpPr>
          <p:nvPr/>
        </p:nvSpPr>
        <p:spPr bwMode="auto">
          <a:xfrm>
            <a:off x="5368925" y="531495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取出元素</a:t>
            </a:r>
          </a:p>
        </p:txBody>
      </p:sp>
      <p:sp>
        <p:nvSpPr>
          <p:cNvPr id="40967" name="Line 12"/>
          <p:cNvSpPr>
            <a:spLocks noChangeShapeType="1"/>
          </p:cNvSpPr>
          <p:nvPr/>
        </p:nvSpPr>
        <p:spPr bwMode="auto">
          <a:xfrm>
            <a:off x="2216150" y="577215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0968" name="Line 13"/>
          <p:cNvSpPr>
            <a:spLocks noChangeShapeType="1"/>
          </p:cNvSpPr>
          <p:nvPr/>
        </p:nvSpPr>
        <p:spPr bwMode="auto">
          <a:xfrm>
            <a:off x="5264150" y="577215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40969" name="Rectangle 14"/>
          <p:cNvSpPr>
            <a:spLocks noChangeArrowheads="1"/>
          </p:cNvSpPr>
          <p:nvPr/>
        </p:nvSpPr>
        <p:spPr bwMode="auto">
          <a:xfrm>
            <a:off x="4502150" y="537051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，后</a:t>
            </a:r>
          </a:p>
        </p:txBody>
      </p:sp>
      <p:sp>
        <p:nvSpPr>
          <p:cNvPr id="40970" name="Rectangle 15"/>
          <p:cNvSpPr>
            <a:spLocks noChangeArrowheads="1"/>
          </p:cNvSpPr>
          <p:nvPr/>
        </p:nvSpPr>
        <p:spPr bwMode="auto">
          <a:xfrm>
            <a:off x="7016750" y="54673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40971" name="Rectangle 16"/>
          <p:cNvSpPr>
            <a:spLocks noChangeArrowheads="1"/>
          </p:cNvSpPr>
          <p:nvPr/>
        </p:nvSpPr>
        <p:spPr bwMode="auto">
          <a:xfrm>
            <a:off x="404813" y="609600"/>
            <a:ext cx="821213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</a:rPr>
              <a:t>数组Ｑ</a:t>
            </a:r>
            <a:r>
              <a:rPr lang="en-US" altLang="zh-CN" sz="2400">
                <a:latin typeface="Times New Roman" panose="02020603050405020304" pitchFamily="18" charset="0"/>
              </a:rPr>
              <a:t>[n]</a:t>
            </a:r>
            <a:r>
              <a:rPr lang="zh-CN" altLang="en-US" sz="2400">
                <a:latin typeface="Times New Roman" panose="02020603050405020304" pitchFamily="18" charset="0"/>
              </a:rPr>
              <a:t>用来表示一个循环队列，</a:t>
            </a:r>
            <a:r>
              <a:rPr lang="en-US" altLang="zh-CN" sz="2400">
                <a:latin typeface="Times New Roman" panose="02020603050405020304" pitchFamily="18" charset="0"/>
              </a:rPr>
              <a:t>f </a:t>
            </a:r>
            <a:r>
              <a:rPr lang="zh-CN" altLang="en-US" sz="2400">
                <a:latin typeface="Times New Roman" panose="02020603050405020304" pitchFamily="18" charset="0"/>
              </a:rPr>
              <a:t>为当前队列头元素的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前一</a:t>
            </a:r>
            <a:r>
              <a:rPr lang="zh-CN" altLang="en-US" sz="2400">
                <a:latin typeface="Times New Roman" panose="02020603050405020304" pitchFamily="18" charset="0"/>
              </a:rPr>
              <a:t>位置，</a:t>
            </a:r>
            <a:r>
              <a:rPr lang="en-US" altLang="zh-CN" sz="2400">
                <a:latin typeface="Times New Roman" panose="02020603050405020304" pitchFamily="18" charset="0"/>
              </a:rPr>
              <a:t>r </a:t>
            </a:r>
            <a:r>
              <a:rPr lang="zh-CN" altLang="en-US" sz="2400">
                <a:latin typeface="Times New Roman" panose="02020603050405020304" pitchFamily="18" charset="0"/>
              </a:rPr>
              <a:t>为队尾元素的位置。假定队列中元素的个数小于</a:t>
            </a:r>
            <a:r>
              <a:rPr lang="en-US" altLang="zh-CN" sz="2400"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latin typeface="Times New Roman" panose="02020603050405020304" pitchFamily="18" charset="0"/>
              </a:rPr>
              <a:t>，计算队列中元素的公式为</a:t>
            </a:r>
            <a:r>
              <a:rPr lang="en-US" altLang="zh-CN" sz="2400">
                <a:latin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/>
      <p:bldP spid="297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25463" y="531813"/>
            <a:ext cx="8077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en-US" altLang="zh-CN" sz="24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：  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一循环队列如下图所示，若先删除</a:t>
            </a:r>
            <a:r>
              <a:rPr lang="en-US" altLang="zh-CN" sz="2400"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个元素，接着再插入</a:t>
            </a:r>
            <a:r>
              <a:rPr lang="en-US" altLang="zh-CN" sz="2400"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个元素，请问队头和队尾指针分别指向哪个位置</a:t>
            </a:r>
            <a:r>
              <a:rPr lang="en-US" altLang="zh-CN" sz="2400">
                <a:latin typeface="Times New Roman" panose="02020603050405020304" pitchFamily="18" charset="0"/>
                <a:sym typeface="Wingdings" panose="05000000000000000000" pitchFamily="2" charset="2"/>
              </a:rPr>
              <a:t>? 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679450" y="1412875"/>
            <a:ext cx="2927350" cy="2819400"/>
            <a:chOff x="428" y="890"/>
            <a:chExt cx="1844" cy="1776"/>
          </a:xfrm>
        </p:grpSpPr>
        <p:pic>
          <p:nvPicPr>
            <p:cNvPr id="42016" name="Picture 4" descr="未命名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42" t="29028" r="68550" b="22153"/>
            <a:stretch>
              <a:fillRect/>
            </a:stretch>
          </p:blipFill>
          <p:spPr bwMode="auto">
            <a:xfrm>
              <a:off x="428" y="890"/>
              <a:ext cx="1824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17" name="Text Box 5"/>
            <p:cNvSpPr txBox="1">
              <a:spLocks noChangeArrowheads="1"/>
            </p:cNvSpPr>
            <p:nvPr/>
          </p:nvSpPr>
          <p:spPr bwMode="auto">
            <a:xfrm>
              <a:off x="1004" y="1274"/>
              <a:ext cx="12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J2             J3	</a:t>
              </a:r>
            </a:p>
          </p:txBody>
        </p:sp>
        <p:sp>
          <p:nvSpPr>
            <p:cNvPr id="42018" name="Text Box 6"/>
            <p:cNvSpPr txBox="1">
              <a:spLocks noChangeArrowheads="1"/>
            </p:cNvSpPr>
            <p:nvPr/>
          </p:nvSpPr>
          <p:spPr bwMode="auto">
            <a:xfrm>
              <a:off x="817" y="1772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J1                        J4</a:t>
              </a:r>
              <a:endParaRPr lang="en-US" altLang="zh-TW" sz="2000" b="0">
                <a:latin typeface="Times New Roman" panose="02020603050405020304" pitchFamily="18" charset="0"/>
                <a:ea typeface="PMingLiU" pitchFamily="18" charset="-120"/>
              </a:endParaRPr>
            </a:p>
          </p:txBody>
        </p:sp>
        <p:sp>
          <p:nvSpPr>
            <p:cNvPr id="42019" name="Text Box 7"/>
            <p:cNvSpPr txBox="1">
              <a:spLocks noChangeArrowheads="1"/>
            </p:cNvSpPr>
            <p:nvPr/>
          </p:nvSpPr>
          <p:spPr bwMode="auto">
            <a:xfrm>
              <a:off x="1537" y="2200"/>
              <a:ext cx="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TW" altLang="zh-TW" sz="2000">
                  <a:latin typeface="Times New Roman" panose="02020603050405020304" pitchFamily="18" charset="0"/>
                  <a:ea typeface="PMingLiU" pitchFamily="18" charset="-120"/>
                </a:rPr>
                <a:t> </a:t>
              </a: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J5</a:t>
              </a:r>
            </a:p>
          </p:txBody>
        </p:sp>
      </p:grpSp>
      <p:grpSp>
        <p:nvGrpSpPr>
          <p:cNvPr id="41988" name="Group 8"/>
          <p:cNvGrpSpPr>
            <a:grpSpLocks/>
          </p:cNvGrpSpPr>
          <p:nvPr/>
        </p:nvGrpSpPr>
        <p:grpSpPr bwMode="auto">
          <a:xfrm>
            <a:off x="-36513" y="3124200"/>
            <a:ext cx="2636838" cy="1600200"/>
            <a:chOff x="37" y="1968"/>
            <a:chExt cx="1661" cy="1008"/>
          </a:xfrm>
        </p:grpSpPr>
        <p:sp>
          <p:nvSpPr>
            <p:cNvPr id="42012" name="Rectangle 9"/>
            <p:cNvSpPr>
              <a:spLocks noChangeArrowheads="1"/>
            </p:cNvSpPr>
            <p:nvPr/>
          </p:nvSpPr>
          <p:spPr bwMode="auto">
            <a:xfrm>
              <a:off x="37" y="2160"/>
              <a:ext cx="7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front=2</a:t>
              </a:r>
            </a:p>
          </p:txBody>
        </p:sp>
        <p:sp>
          <p:nvSpPr>
            <p:cNvPr id="42013" name="Rectangle 10"/>
            <p:cNvSpPr>
              <a:spLocks noChangeArrowheads="1"/>
            </p:cNvSpPr>
            <p:nvPr/>
          </p:nvSpPr>
          <p:spPr bwMode="auto">
            <a:xfrm>
              <a:off x="960" y="2688"/>
              <a:ext cx="73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rear=1</a:t>
              </a:r>
            </a:p>
          </p:txBody>
        </p:sp>
        <p:sp>
          <p:nvSpPr>
            <p:cNvPr id="42014" name="Line 11"/>
            <p:cNvSpPr>
              <a:spLocks noChangeShapeType="1"/>
            </p:cNvSpPr>
            <p:nvPr/>
          </p:nvSpPr>
          <p:spPr bwMode="auto">
            <a:xfrm flipV="1">
              <a:off x="386" y="1968"/>
              <a:ext cx="307" cy="21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42015" name="Line 12"/>
            <p:cNvSpPr>
              <a:spLocks noChangeShapeType="1"/>
            </p:cNvSpPr>
            <p:nvPr/>
          </p:nvSpPr>
          <p:spPr bwMode="auto">
            <a:xfrm flipH="1" flipV="1">
              <a:off x="1104" y="2448"/>
              <a:ext cx="123" cy="21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1030" name="Rectangle 13"/>
          <p:cNvSpPr>
            <a:spLocks noChangeArrowheads="1"/>
          </p:cNvSpPr>
          <p:nvPr/>
        </p:nvSpPr>
        <p:spPr bwMode="auto">
          <a:xfrm>
            <a:off x="290513" y="4692650"/>
            <a:ext cx="9105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66750" indent="-666750"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解：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由图可知，队头和队尾指针的初态分别为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front=2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和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rear=1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。</a:t>
            </a:r>
          </a:p>
        </p:txBody>
      </p:sp>
      <p:sp>
        <p:nvSpPr>
          <p:cNvPr id="1031" name="Rectangle 14"/>
          <p:cNvSpPr>
            <a:spLocks noChangeArrowheads="1"/>
          </p:cNvSpPr>
          <p:nvPr/>
        </p:nvSpPr>
        <p:spPr bwMode="auto">
          <a:xfrm>
            <a:off x="982663" y="5149850"/>
            <a:ext cx="6757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删除</a:t>
            </a:r>
            <a:r>
              <a:rPr lang="en-US" altLang="zh-CN" sz="2400"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个元素后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，   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f= (2+4) %6=0</a:t>
            </a: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32" name="Rectangle 15"/>
          <p:cNvSpPr>
            <a:spLocks noChangeArrowheads="1"/>
          </p:cNvSpPr>
          <p:nvPr/>
        </p:nvSpPr>
        <p:spPr bwMode="auto">
          <a:xfrm>
            <a:off x="900113" y="5661025"/>
            <a:ext cx="463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再插入</a:t>
            </a:r>
            <a:r>
              <a:rPr lang="en-US" altLang="zh-CN" sz="2400"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zh-CN" altLang="en-US" sz="2400">
                <a:latin typeface="Times New Roman" panose="02020603050405020304" pitchFamily="18" charset="0"/>
                <a:sym typeface="Wingdings" panose="05000000000000000000" pitchFamily="2" charset="2"/>
              </a:rPr>
              <a:t>个元素后，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r=(1+4)%6=5 </a:t>
            </a:r>
          </a:p>
        </p:txBody>
      </p:sp>
      <p:sp>
        <p:nvSpPr>
          <p:cNvPr id="41992" name="Arc 16"/>
          <p:cNvSpPr>
            <a:spLocks/>
          </p:cNvSpPr>
          <p:nvPr/>
        </p:nvSpPr>
        <p:spPr bwMode="auto">
          <a:xfrm flipH="1" flipV="1">
            <a:off x="744538" y="1412875"/>
            <a:ext cx="3117850" cy="2520950"/>
          </a:xfrm>
          <a:custGeom>
            <a:avLst/>
            <a:gdLst>
              <a:gd name="T0" fmla="*/ 2147483646 w 42834"/>
              <a:gd name="T1" fmla="*/ 2147483646 h 30285"/>
              <a:gd name="T2" fmla="*/ 2147483646 w 42834"/>
              <a:gd name="T3" fmla="*/ 0 h 30285"/>
              <a:gd name="T4" fmla="*/ 2147483646 w 42834"/>
              <a:gd name="T5" fmla="*/ 2147483646 h 30285"/>
              <a:gd name="T6" fmla="*/ 0 60000 65536"/>
              <a:gd name="T7" fmla="*/ 0 60000 65536"/>
              <a:gd name="T8" fmla="*/ 0 60000 65536"/>
              <a:gd name="T9" fmla="*/ 0 w 42834"/>
              <a:gd name="T10" fmla="*/ 0 h 30285"/>
              <a:gd name="T11" fmla="*/ 42834 w 42834"/>
              <a:gd name="T12" fmla="*/ 30285 h 302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834" h="30285" fill="none" extrusionOk="0">
                <a:moveTo>
                  <a:pt x="42833" y="12646"/>
                </a:moveTo>
                <a:cubicBezTo>
                  <a:pt x="40925" y="22871"/>
                  <a:pt x="32001" y="30284"/>
                  <a:pt x="21600" y="30285"/>
                </a:cubicBezTo>
                <a:cubicBezTo>
                  <a:pt x="9670" y="30285"/>
                  <a:pt x="0" y="20614"/>
                  <a:pt x="0" y="8685"/>
                </a:cubicBezTo>
                <a:cubicBezTo>
                  <a:pt x="-1" y="5695"/>
                  <a:pt x="620" y="2737"/>
                  <a:pt x="1822" y="-1"/>
                </a:cubicBezTo>
              </a:path>
              <a:path w="42834" h="30285" stroke="0" extrusionOk="0">
                <a:moveTo>
                  <a:pt x="42833" y="12646"/>
                </a:moveTo>
                <a:cubicBezTo>
                  <a:pt x="40925" y="22871"/>
                  <a:pt x="32001" y="30284"/>
                  <a:pt x="21600" y="30285"/>
                </a:cubicBezTo>
                <a:cubicBezTo>
                  <a:pt x="9670" y="30285"/>
                  <a:pt x="0" y="20614"/>
                  <a:pt x="0" y="8685"/>
                </a:cubicBezTo>
                <a:cubicBezTo>
                  <a:pt x="-1" y="5695"/>
                  <a:pt x="620" y="2737"/>
                  <a:pt x="1822" y="-1"/>
                </a:cubicBezTo>
                <a:lnTo>
                  <a:pt x="21600" y="8685"/>
                </a:lnTo>
                <a:lnTo>
                  <a:pt x="42833" y="12646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grpSp>
        <p:nvGrpSpPr>
          <p:cNvPr id="46089" name="Group 17"/>
          <p:cNvGrpSpPr>
            <a:grpSpLocks/>
          </p:cNvGrpSpPr>
          <p:nvPr/>
        </p:nvGrpSpPr>
        <p:grpSpPr bwMode="auto">
          <a:xfrm>
            <a:off x="2971800" y="3810000"/>
            <a:ext cx="1365250" cy="685800"/>
            <a:chOff x="1872" y="2400"/>
            <a:chExt cx="860" cy="432"/>
          </a:xfrm>
        </p:grpSpPr>
        <p:sp>
          <p:nvSpPr>
            <p:cNvPr id="42010" name="Rectangle 18"/>
            <p:cNvSpPr>
              <a:spLocks noChangeArrowheads="1"/>
            </p:cNvSpPr>
            <p:nvPr/>
          </p:nvSpPr>
          <p:spPr bwMode="auto">
            <a:xfrm>
              <a:off x="1968" y="2544"/>
              <a:ext cx="7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</a:rPr>
                <a:t>front=0</a:t>
              </a:r>
            </a:p>
          </p:txBody>
        </p:sp>
        <p:sp>
          <p:nvSpPr>
            <p:cNvPr id="42011" name="Line 19"/>
            <p:cNvSpPr>
              <a:spLocks noChangeShapeType="1"/>
            </p:cNvSpPr>
            <p:nvPr/>
          </p:nvSpPr>
          <p:spPr bwMode="auto">
            <a:xfrm flipH="1" flipV="1">
              <a:off x="1872" y="2400"/>
              <a:ext cx="192" cy="19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graphicFrame>
        <p:nvGraphicFramePr>
          <p:cNvPr id="41994" name="Object 2"/>
          <p:cNvGraphicFramePr>
            <a:graphicFrameLocks noChangeAspect="1"/>
          </p:cNvGraphicFramePr>
          <p:nvPr/>
        </p:nvGraphicFramePr>
        <p:xfrm>
          <a:off x="5286375" y="1354138"/>
          <a:ext cx="28797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4" name="Image" r:id="rId5" imgW="3240381" imgH="3367455" progId="Photoshop.Image.5">
                  <p:embed/>
                </p:oleObj>
              </mc:Choice>
              <mc:Fallback>
                <p:oleObj name="Image" r:id="rId5" imgW="3240381" imgH="3367455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1354138"/>
                        <a:ext cx="28797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91" name="Group 21"/>
          <p:cNvGrpSpPr>
            <a:grpSpLocks/>
          </p:cNvGrpSpPr>
          <p:nvPr/>
        </p:nvGrpSpPr>
        <p:grpSpPr bwMode="auto">
          <a:xfrm>
            <a:off x="5148263" y="1341438"/>
            <a:ext cx="3095625" cy="3024187"/>
            <a:chOff x="2832" y="1392"/>
            <a:chExt cx="2066" cy="2112"/>
          </a:xfrm>
        </p:grpSpPr>
        <p:pic>
          <p:nvPicPr>
            <p:cNvPr id="42006" name="Picture 22" descr="未命名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09" t="25070" r="27599" b="16875"/>
            <a:stretch>
              <a:fillRect/>
            </a:stretch>
          </p:blipFill>
          <p:spPr bwMode="auto">
            <a:xfrm>
              <a:off x="2832" y="1392"/>
              <a:ext cx="2066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7" name="Text Box 23"/>
            <p:cNvSpPr txBox="1">
              <a:spLocks noChangeArrowheads="1"/>
            </p:cNvSpPr>
            <p:nvPr/>
          </p:nvSpPr>
          <p:spPr bwMode="auto">
            <a:xfrm>
              <a:off x="3484" y="2777"/>
              <a:ext cx="758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J6       J5</a:t>
              </a:r>
            </a:p>
          </p:txBody>
        </p:sp>
        <p:sp>
          <p:nvSpPr>
            <p:cNvPr id="42008" name="Text Box 24"/>
            <p:cNvSpPr txBox="1">
              <a:spLocks noChangeArrowheads="1"/>
            </p:cNvSpPr>
            <p:nvPr/>
          </p:nvSpPr>
          <p:spPr bwMode="auto">
            <a:xfrm>
              <a:off x="3182" y="2391"/>
              <a:ext cx="29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J7</a:t>
              </a:r>
            </a:p>
          </p:txBody>
        </p:sp>
        <p:sp>
          <p:nvSpPr>
            <p:cNvPr id="42009" name="Text Box 25"/>
            <p:cNvSpPr txBox="1">
              <a:spLocks noChangeArrowheads="1"/>
            </p:cNvSpPr>
            <p:nvPr/>
          </p:nvSpPr>
          <p:spPr bwMode="auto">
            <a:xfrm>
              <a:off x="3382" y="1894"/>
              <a:ext cx="88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TW" sz="2000">
                  <a:latin typeface="Times New Roman" panose="02020603050405020304" pitchFamily="18" charset="0"/>
                  <a:ea typeface="PMingLiU" pitchFamily="18" charset="-120"/>
                </a:rPr>
                <a:t>J8          J9</a:t>
              </a:r>
            </a:p>
          </p:txBody>
        </p:sp>
      </p:grpSp>
      <p:sp>
        <p:nvSpPr>
          <p:cNvPr id="46092" name="AutoShape 26"/>
          <p:cNvSpPr>
            <a:spLocks noChangeArrowheads="1"/>
          </p:cNvSpPr>
          <p:nvPr/>
        </p:nvSpPr>
        <p:spPr bwMode="auto">
          <a:xfrm>
            <a:off x="7848600" y="2362200"/>
            <a:ext cx="1128713" cy="457200"/>
          </a:xfrm>
          <a:prstGeom prst="wedgeRectCallout">
            <a:avLst>
              <a:gd name="adj1" fmla="val -85301"/>
              <a:gd name="adj2" fmla="val 92708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rear=5</a:t>
            </a:r>
          </a:p>
        </p:txBody>
      </p:sp>
      <p:grpSp>
        <p:nvGrpSpPr>
          <p:cNvPr id="41997" name="Group 27"/>
          <p:cNvGrpSpPr>
            <a:grpSpLocks/>
          </p:cNvGrpSpPr>
          <p:nvPr/>
        </p:nvGrpSpPr>
        <p:grpSpPr bwMode="auto">
          <a:xfrm>
            <a:off x="5724525" y="3978275"/>
            <a:ext cx="1295400" cy="746125"/>
            <a:chOff x="3744" y="2362"/>
            <a:chExt cx="816" cy="470"/>
          </a:xfrm>
        </p:grpSpPr>
        <p:sp>
          <p:nvSpPr>
            <p:cNvPr id="42004" name="Rectangle 28"/>
            <p:cNvSpPr>
              <a:spLocks noChangeArrowheads="1"/>
            </p:cNvSpPr>
            <p:nvPr/>
          </p:nvSpPr>
          <p:spPr bwMode="auto">
            <a:xfrm>
              <a:off x="3744" y="2544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</a:rPr>
                <a:t>rear=1</a:t>
              </a:r>
            </a:p>
          </p:txBody>
        </p:sp>
        <p:sp>
          <p:nvSpPr>
            <p:cNvPr id="42005" name="Line 29"/>
            <p:cNvSpPr>
              <a:spLocks noChangeShapeType="1"/>
            </p:cNvSpPr>
            <p:nvPr/>
          </p:nvSpPr>
          <p:spPr bwMode="auto">
            <a:xfrm flipV="1">
              <a:off x="3888" y="2362"/>
              <a:ext cx="48" cy="23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41998" name="Arc 30"/>
          <p:cNvSpPr>
            <a:spLocks/>
          </p:cNvSpPr>
          <p:nvPr/>
        </p:nvSpPr>
        <p:spPr bwMode="auto">
          <a:xfrm flipH="1" flipV="1">
            <a:off x="5295900" y="1484313"/>
            <a:ext cx="2506663" cy="2371725"/>
          </a:xfrm>
          <a:custGeom>
            <a:avLst/>
            <a:gdLst>
              <a:gd name="T0" fmla="*/ 2147483646 w 41459"/>
              <a:gd name="T1" fmla="*/ 0 h 41134"/>
              <a:gd name="T2" fmla="*/ 0 w 41459"/>
              <a:gd name="T3" fmla="*/ 2147483646 h 41134"/>
              <a:gd name="T4" fmla="*/ 2147483646 w 41459"/>
              <a:gd name="T5" fmla="*/ 2147483646 h 41134"/>
              <a:gd name="T6" fmla="*/ 0 60000 65536"/>
              <a:gd name="T7" fmla="*/ 0 60000 65536"/>
              <a:gd name="T8" fmla="*/ 0 60000 65536"/>
              <a:gd name="T9" fmla="*/ 0 w 41459"/>
              <a:gd name="T10" fmla="*/ 0 h 41134"/>
              <a:gd name="T11" fmla="*/ 41459 w 41459"/>
              <a:gd name="T12" fmla="*/ 41134 h 4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459" h="41134" fill="none" extrusionOk="0">
                <a:moveTo>
                  <a:pt x="29077" y="0"/>
                </a:moveTo>
                <a:cubicBezTo>
                  <a:pt x="36636" y="3567"/>
                  <a:pt x="41459" y="11175"/>
                  <a:pt x="41459" y="19534"/>
                </a:cubicBezTo>
                <a:cubicBezTo>
                  <a:pt x="41459" y="31463"/>
                  <a:pt x="31788" y="41134"/>
                  <a:pt x="19859" y="41134"/>
                </a:cubicBezTo>
                <a:cubicBezTo>
                  <a:pt x="11213" y="41134"/>
                  <a:pt x="3400" y="35978"/>
                  <a:pt x="0" y="28029"/>
                </a:cubicBezTo>
              </a:path>
              <a:path w="41459" h="41134" stroke="0" extrusionOk="0">
                <a:moveTo>
                  <a:pt x="29077" y="0"/>
                </a:moveTo>
                <a:cubicBezTo>
                  <a:pt x="36636" y="3567"/>
                  <a:pt x="41459" y="11175"/>
                  <a:pt x="41459" y="19534"/>
                </a:cubicBezTo>
                <a:cubicBezTo>
                  <a:pt x="41459" y="31463"/>
                  <a:pt x="31788" y="41134"/>
                  <a:pt x="19859" y="41134"/>
                </a:cubicBezTo>
                <a:cubicBezTo>
                  <a:pt x="11213" y="41134"/>
                  <a:pt x="3400" y="35978"/>
                  <a:pt x="0" y="28029"/>
                </a:cubicBezTo>
                <a:lnTo>
                  <a:pt x="19859" y="19534"/>
                </a:lnTo>
                <a:lnTo>
                  <a:pt x="29077" y="0"/>
                </a:lnTo>
                <a:close/>
              </a:path>
            </a:pathLst>
          </a:cu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grpSp>
        <p:nvGrpSpPr>
          <p:cNvPr id="46095" name="Group 32"/>
          <p:cNvGrpSpPr>
            <a:grpSpLocks/>
          </p:cNvGrpSpPr>
          <p:nvPr/>
        </p:nvGrpSpPr>
        <p:grpSpPr bwMode="auto">
          <a:xfrm>
            <a:off x="7451725" y="4038600"/>
            <a:ext cx="1752600" cy="685800"/>
            <a:chOff x="4512" y="2304"/>
            <a:chExt cx="1104" cy="432"/>
          </a:xfrm>
        </p:grpSpPr>
        <p:sp>
          <p:nvSpPr>
            <p:cNvPr id="42002" name="Rectangle 33"/>
            <p:cNvSpPr>
              <a:spLocks noChangeArrowheads="1"/>
            </p:cNvSpPr>
            <p:nvPr/>
          </p:nvSpPr>
          <p:spPr bwMode="auto">
            <a:xfrm>
              <a:off x="4704" y="2448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3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>
                  <a:solidFill>
                    <a:srgbClr val="FF6600"/>
                  </a:solidFill>
                  <a:latin typeface="Times New Roman" panose="02020603050405020304" pitchFamily="18" charset="0"/>
                </a:rPr>
                <a:t>front=0</a:t>
              </a:r>
            </a:p>
          </p:txBody>
        </p:sp>
        <p:sp>
          <p:nvSpPr>
            <p:cNvPr id="42003" name="Line 34"/>
            <p:cNvSpPr>
              <a:spLocks noChangeShapeType="1"/>
            </p:cNvSpPr>
            <p:nvPr/>
          </p:nvSpPr>
          <p:spPr bwMode="auto">
            <a:xfrm flipH="1" flipV="1">
              <a:off x="4512" y="2304"/>
              <a:ext cx="240" cy="19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</p:grpSp>
      <p:sp>
        <p:nvSpPr>
          <p:cNvPr id="42000" name="Slide Number Placeholder 3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191D8A0-2D7A-41BE-81CE-B08899CC76AC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31</a:t>
            </a:fld>
            <a:endParaRPr kumimoji="0" lang="en-US" altLang="zh-CN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/>
      <p:bldP spid="1031" grpId="0"/>
      <p:bldP spid="1032" grpId="0"/>
      <p:bldP spid="4609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57200" y="307975"/>
            <a:ext cx="8458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例</a:t>
            </a:r>
            <a:r>
              <a:rPr lang="en-US" altLang="zh-CN" sz="2400" b="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sz="2400" b="0" dirty="0">
                <a:solidFill>
                  <a:srgbClr val="FF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循环队列的大小为</a:t>
            </a:r>
            <a:r>
              <a:rPr lang="en-US" altLang="zh-CN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，初始状态为空。对</a:t>
            </a:r>
            <a:r>
              <a:rPr lang="en-US" altLang="zh-CN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个数据元素进行队操作。在进队操作时，按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a1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a2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a3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a4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次序每次进入一个元素。</a:t>
            </a:r>
            <a:endParaRPr lang="en-US" altLang="zh-CN" sz="2400" b="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对这</a:t>
            </a:r>
            <a:r>
              <a:rPr lang="en-US" altLang="zh-CN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个数据元素进行的队操作是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进队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次，出队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次，再进队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次，出队</a:t>
            </a:r>
            <a:r>
              <a:rPr lang="en-US" altLang="zh-CN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；这时，第</a:t>
            </a:r>
            <a:r>
              <a:rPr lang="en-US" altLang="zh-CN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次出队得到的元素是</a:t>
            </a:r>
            <a:r>
              <a:rPr lang="zh-CN" altLang="en-US" sz="2400" b="0" u="sng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？  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，第</a:t>
            </a:r>
            <a:r>
              <a:rPr lang="en-US" altLang="zh-CN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次出队得到的元素是</a:t>
            </a:r>
            <a:r>
              <a:rPr lang="zh-CN" altLang="en-US" sz="2400" b="0" u="sng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？ 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。经操作后，最后在队中的元素还有</a:t>
            </a:r>
            <a:r>
              <a:rPr lang="zh-CN" altLang="en-US" sz="2400" b="0" u="sng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？  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个，队尾指针的值是</a:t>
            </a:r>
            <a:r>
              <a:rPr lang="zh-CN" altLang="en-US" sz="2400" b="0" u="sng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？ </a:t>
            </a:r>
            <a:r>
              <a:rPr lang="zh-CN" altLang="en-US" sz="2400" b="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  <a:endParaRPr lang="zh-CN" altLang="en-US" sz="2400" b="0" dirty="0">
              <a:highlight>
                <a:srgbClr val="FFFF00"/>
              </a:highlight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974725" y="3284984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① 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进队</a:t>
            </a: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974725" y="3818384"/>
            <a:ext cx="207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② 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出队</a:t>
            </a: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</a:t>
            </a: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974725" y="4262884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③ 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再进队</a:t>
            </a: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974725" y="4720084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④ 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出队</a:t>
            </a:r>
            <a:r>
              <a:rPr lang="en-US" altLang="zh-CN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r>
              <a:rPr lang="zh-CN" altLang="en-US" sz="2400" b="0" dirty="0">
                <a:solidFill>
                  <a:srgbClr val="0033CC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次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3044825" y="3304034"/>
            <a:ext cx="533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>
                <a:solidFill>
                  <a:schemeClr val="hlink"/>
                </a:solidFill>
                <a:latin typeface="Times New Roman" panose="02020603050405020304" pitchFamily="18" charset="0"/>
              </a:rPr>
              <a:t>a1</a:t>
            </a:r>
            <a:r>
              <a:rPr lang="zh-CN" altLang="en-US" sz="2400" b="0">
                <a:solidFill>
                  <a:schemeClr val="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0">
                <a:solidFill>
                  <a:srgbClr val="FF3399"/>
                </a:solidFill>
                <a:latin typeface="Times New Roman" panose="02020603050405020304" pitchFamily="18" charset="0"/>
              </a:rPr>
              <a:t>a2</a:t>
            </a:r>
            <a:r>
              <a:rPr lang="en-US" altLang="zh-CN" sz="2400" b="0">
                <a:solidFill>
                  <a:srgbClr val="0033CC"/>
                </a:solidFill>
                <a:latin typeface="Times New Roman" panose="02020603050405020304" pitchFamily="18" charset="0"/>
              </a:rPr>
              <a:t>      f=r=0 ;    r++ ; r++  </a:t>
            </a:r>
            <a:r>
              <a:rPr lang="en-US" altLang="zh-CN" sz="2400" b="0">
                <a:solidFill>
                  <a:srgbClr val="009900"/>
                </a:solidFill>
                <a:latin typeface="Times New Roman" panose="02020603050405020304" pitchFamily="18" charset="0"/>
              </a:rPr>
              <a:t>(f=0, r=2)</a:t>
            </a: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3108325" y="4262884"/>
            <a:ext cx="542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3399"/>
                </a:solidFill>
                <a:latin typeface="Times New Roman" panose="02020603050405020304" pitchFamily="18" charset="0"/>
              </a:rPr>
              <a:t>a2</a:t>
            </a:r>
            <a:r>
              <a:rPr lang="zh-CN" altLang="en-US" sz="2400" b="0" dirty="0">
                <a:solidFill>
                  <a:srgbClr val="FF33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</a:rPr>
              <a:t>a3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</a:rPr>
              <a:t>a4   </a:t>
            </a:r>
            <a:r>
              <a:rPr lang="en-US" altLang="zh-CN" sz="2400" b="0" dirty="0">
                <a:solidFill>
                  <a:srgbClr val="0033CC"/>
                </a:solidFill>
                <a:latin typeface="Times New Roman" panose="02020603050405020304" pitchFamily="18" charset="0"/>
              </a:rPr>
              <a:t>r++ ; r++  </a:t>
            </a:r>
            <a:r>
              <a:rPr lang="en-US" altLang="zh-CN" sz="2400" b="0" dirty="0">
                <a:solidFill>
                  <a:srgbClr val="009900"/>
                </a:solidFill>
                <a:latin typeface="Times New Roman" panose="02020603050405020304" pitchFamily="18" charset="0"/>
              </a:rPr>
              <a:t>(f=1, r=4=0)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3044825" y="3837434"/>
            <a:ext cx="4751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>
                <a:solidFill>
                  <a:schemeClr val="hlink"/>
                </a:solidFill>
                <a:latin typeface="Times New Roman" panose="02020603050405020304" pitchFamily="18" charset="0"/>
              </a:rPr>
              <a:t>a1       </a:t>
            </a:r>
            <a:r>
              <a:rPr lang="en-US" altLang="zh-CN" sz="2400" b="0">
                <a:solidFill>
                  <a:srgbClr val="0033CC"/>
                </a:solidFill>
                <a:latin typeface="Times New Roman" panose="02020603050405020304" pitchFamily="18" charset="0"/>
              </a:rPr>
              <a:t> f++;          </a:t>
            </a:r>
            <a:r>
              <a:rPr lang="en-US" altLang="zh-CN" sz="2400" b="0">
                <a:solidFill>
                  <a:srgbClr val="009900"/>
                </a:solidFill>
                <a:latin typeface="Times New Roman" panose="02020603050405020304" pitchFamily="18" charset="0"/>
              </a:rPr>
              <a:t>(f=1, r=2) </a:t>
            </a:r>
          </a:p>
        </p:txBody>
      </p:sp>
      <p:sp>
        <p:nvSpPr>
          <p:cNvPr id="36877" name="Rectangle 14"/>
          <p:cNvSpPr>
            <a:spLocks noChangeArrowheads="1"/>
          </p:cNvSpPr>
          <p:nvPr/>
        </p:nvSpPr>
        <p:spPr bwMode="auto">
          <a:xfrm>
            <a:off x="3108325" y="4770884"/>
            <a:ext cx="468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en-US" altLang="zh-CN" sz="2400" b="0" dirty="0">
                <a:solidFill>
                  <a:schemeClr val="hlink"/>
                </a:solidFill>
                <a:latin typeface="Times New Roman" panose="02020603050405020304" pitchFamily="18" charset="0"/>
              </a:rPr>
              <a:t>a2      </a:t>
            </a:r>
            <a:r>
              <a:rPr lang="en-US" altLang="zh-CN" sz="2400" b="0" dirty="0">
                <a:solidFill>
                  <a:srgbClr val="0033CC"/>
                </a:solidFill>
                <a:latin typeface="Times New Roman" panose="02020603050405020304" pitchFamily="18" charset="0"/>
              </a:rPr>
              <a:t>f++        </a:t>
            </a:r>
            <a:r>
              <a:rPr lang="en-US" altLang="zh-CN" sz="2400" b="0" dirty="0">
                <a:solidFill>
                  <a:srgbClr val="009900"/>
                </a:solidFill>
                <a:latin typeface="Times New Roman" panose="02020603050405020304" pitchFamily="18" charset="0"/>
              </a:rPr>
              <a:t>(f=2, r=0)</a:t>
            </a:r>
          </a:p>
        </p:txBody>
      </p:sp>
      <p:sp>
        <p:nvSpPr>
          <p:cNvPr id="36878" name="Rectangle 15"/>
          <p:cNvSpPr>
            <a:spLocks noChangeArrowheads="1"/>
          </p:cNvSpPr>
          <p:nvPr/>
        </p:nvSpPr>
        <p:spPr bwMode="auto">
          <a:xfrm>
            <a:off x="636587" y="5815362"/>
            <a:ext cx="540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b="0" dirty="0">
                <a:solidFill>
                  <a:srgbClr val="FF3300"/>
                </a:solidFill>
                <a:latin typeface="+mn-lt"/>
              </a:rPr>
              <a:t>答案：</a:t>
            </a:r>
            <a:r>
              <a:rPr lang="en-US" altLang="zh-CN" sz="2400" b="0" dirty="0">
                <a:solidFill>
                  <a:srgbClr val="FF3300"/>
                </a:solidFill>
                <a:latin typeface="+mn-lt"/>
              </a:rPr>
              <a:t> a1	a2 	2	0</a:t>
            </a:r>
          </a:p>
        </p:txBody>
      </p:sp>
      <p:sp>
        <p:nvSpPr>
          <p:cNvPr id="43022" name="Rectangle 17"/>
          <p:cNvSpPr>
            <a:spLocks noChangeArrowheads="1"/>
          </p:cNvSpPr>
          <p:nvPr/>
        </p:nvSpPr>
        <p:spPr bwMode="auto">
          <a:xfrm>
            <a:off x="2700338" y="6165850"/>
            <a:ext cx="184150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Tx/>
              <a:buFontTx/>
              <a:buNone/>
            </a:pPr>
            <a:endParaRPr lang="en-US" altLang="zh-CN" sz="2400" b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23" name="Slide Number Placeholder 1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9B51B62-CAFB-46D0-81CF-060FC135BEF0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32</a:t>
            </a:fld>
            <a:endParaRPr kumimoji="0" lang="en-US" altLang="zh-CN" sz="1400"/>
          </a:p>
        </p:txBody>
      </p:sp>
      <p:pic>
        <p:nvPicPr>
          <p:cNvPr id="16" name="Picture 2" descr="logo">
            <a:extLst>
              <a:ext uri="{FF2B5EF4-FFF2-40B4-BE49-F238E27FC236}">
                <a16:creationId xmlns:a16="http://schemas.microsoft.com/office/drawing/2014/main" id="{CB9DD6BA-EF59-D244-97BD-9A32AA3C0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531" y="5589240"/>
            <a:ext cx="2269762" cy="6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  <p:bldP spid="36869" grpId="1"/>
      <p:bldP spid="36870" grpId="0"/>
      <p:bldP spid="36870" grpId="1"/>
      <p:bldP spid="36871" grpId="0"/>
      <p:bldP spid="36871" grpId="1"/>
      <p:bldP spid="36872" grpId="0"/>
      <p:bldP spid="36872" grpId="1"/>
      <p:bldP spid="36873" grpId="0"/>
      <p:bldP spid="36873" grpId="1"/>
      <p:bldP spid="36874" grpId="0"/>
      <p:bldP spid="36874" grpId="1"/>
      <p:bldP spid="36876" grpId="0"/>
      <p:bldP spid="36876" grpId="1"/>
      <p:bldP spid="36877" grpId="0"/>
      <p:bldP spid="36877" grpId="1"/>
      <p:bldP spid="36878" grpId="0" animBg="1"/>
      <p:bldP spid="36878" grpId="1" animBg="1"/>
      <p:bldP spid="430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7D6C4-6F07-0E4C-BDB2-F4DD9C55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循环调度问题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723EE-8F02-BA45-9991-01EEFA2DE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华康简黑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华康简黑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81A385-9292-DB4A-8DF6-19D9D5DBD961}"/>
              </a:ext>
            </a:extLst>
          </p:cNvPr>
          <p:cNvSpPr/>
          <p:nvPr/>
        </p:nvSpPr>
        <p:spPr>
          <a:xfrm>
            <a:off x="395536" y="1772816"/>
            <a:ext cx="85689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模拟</a:t>
            </a:r>
            <a:r>
              <a:rPr lang="en-US" altLang="zh-CN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的循环调度</a:t>
            </a:r>
            <a:endParaRPr lang="en-US" altLang="zh-CN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个任务，按顺序到来，每个任务需要执行的时间为</a:t>
            </a: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t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 </a:t>
            </a: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ms</a:t>
            </a: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CPU</a:t>
            </a: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的一个时间片为</a:t>
            </a: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</a:t>
            </a: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</a:t>
            </a:r>
            <a:r>
              <a:rPr lang="en-US" altLang="zh-CN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en-US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</a:t>
            </a: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</a:t>
            </a:r>
            <a:endParaRPr lang="en-US" altLang="zh-CN" b="0" dirty="0">
              <a:solidFill>
                <a:srgbClr val="7030A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如果</a:t>
            </a:r>
            <a:r>
              <a:rPr lang="en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 </a:t>
            </a:r>
            <a:r>
              <a:rPr lang="en" altLang="zh-CN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之后任务尚未处理完毕，那么该任务将被移动至队伍最末尾，</a:t>
            </a:r>
            <a:r>
              <a:rPr lang="en" altLang="zh-CN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CPU</a:t>
            </a:r>
            <a:r>
              <a:rPr lang="zh-CN" altLang="en-US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随即开始处理下一个任务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50000"/>
                </a:srgbClr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50000"/>
                </a:srgbClr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EBDDC3">
                  <a:lumMod val="50000"/>
                </a:srgb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50000"/>
                </a:srgbClr>
              </a:solidFill>
              <a:effectLst/>
              <a:uLnTx/>
              <a:uFillTx/>
              <a:ea typeface="华康简黑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042690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7D6C4-6F07-0E4C-BDB2-F4DD9C55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循环调度问题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723EE-8F02-BA45-9991-01EEFA2DE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华康简黑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华康简黑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81A385-9292-DB4A-8DF6-19D9D5DBD961}"/>
              </a:ext>
            </a:extLst>
          </p:cNvPr>
          <p:cNvSpPr/>
          <p:nvPr/>
        </p:nvSpPr>
        <p:spPr>
          <a:xfrm>
            <a:off x="505398" y="1656843"/>
            <a:ext cx="856895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模拟</a:t>
            </a:r>
            <a:r>
              <a:rPr lang="en-US" altLang="zh-CN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CPU</a:t>
            </a:r>
            <a:r>
              <a:rPr lang="zh-CN" altLang="en-US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的循环调度</a:t>
            </a:r>
            <a:endParaRPr lang="en-US" altLang="zh-CN" sz="16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举个例子，假设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，然后有如下任务队列。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A(150) -- B(80) -- C(200) -- D(200)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首先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，然后带着剩余的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移动至队尾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B(80) -- C(200) -- D(200) -- A(50)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随后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80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，在总计第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180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时完成处理，从队列中消失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C(200) -- D(200) -- A(50)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接下来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，然后带着剩余的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移动至队尾。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D(200) -- A(50) -- C(100)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之后同理，一直循环到处理完所有任务。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请编写一个程序，模拟循环调度法。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0" dirty="0">
              <a:solidFill>
                <a:srgbClr val="EBDDC3">
                  <a:lumMod val="50000"/>
                </a:srgb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50000"/>
                </a:srgbClr>
              </a:solidFill>
              <a:effectLst/>
              <a:uLnTx/>
              <a:uFillTx/>
              <a:ea typeface="华康简黑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45301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7D6C4-6F07-0E4C-BDB2-F4DD9C55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循环调度问题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723EE-8F02-BA45-9991-01EEFA2DE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华康简黑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华康简黑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81A385-9292-DB4A-8DF6-19D9D5DBD961}"/>
              </a:ext>
            </a:extLst>
          </p:cNvPr>
          <p:cNvSpPr/>
          <p:nvPr/>
        </p:nvSpPr>
        <p:spPr>
          <a:xfrm>
            <a:off x="505398" y="1656843"/>
            <a:ext cx="856895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模拟</a:t>
            </a:r>
            <a:r>
              <a:rPr lang="en-US" altLang="zh-CN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CPU</a:t>
            </a:r>
            <a:r>
              <a:rPr lang="zh-CN" altLang="en-US" sz="160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的循环调度</a:t>
            </a:r>
            <a:endParaRPr lang="en-US" altLang="zh-CN" sz="16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举个例子，假设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是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，然后有如下任务队列。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A(150) -- B(80) -- C(200) -- D(200)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首先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，然后带着剩余的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移动至队尾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B(80) -- C(200) -- D(200) -- A(50)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随后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80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，在总计第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180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时完成处理，从队列中消失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C(200) -- D(200) -- A(50)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接下来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被处理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，然后带着剩余的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 </a:t>
            </a:r>
            <a:r>
              <a:rPr lang="en-US" altLang="zh-CN" sz="1600" b="0" dirty="0" err="1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ms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移动至队尾。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D(200) -- A(50) -- C(100)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</a:t>
            </a: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之后同理，一直循环到处理完所有任务。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rgbClr val="7030A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请编写一个程序，模拟循环调度法。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0" dirty="0">
              <a:solidFill>
                <a:srgbClr val="EBDDC3">
                  <a:lumMod val="50000"/>
                </a:srgb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50000"/>
                </a:srgbClr>
              </a:solidFill>
              <a:effectLst/>
              <a:uLnTx/>
              <a:uFillTx/>
              <a:ea typeface="华康简黑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80365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723EE-8F02-BA45-9991-01EEFA2D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华康简黑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华康简黑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14B408-7F6F-B44F-95F6-454ED86D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4" y="442904"/>
            <a:ext cx="3867489" cy="5866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BD3473-0A51-8F47-BD05-B6DF3406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60649"/>
            <a:ext cx="5000342" cy="61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30751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C1D69-0CEF-6148-B5FF-38F270A0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下一节：银行模拟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32555-838F-5741-B1D9-CF86F4DC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采用队列进行</a:t>
            </a:r>
            <a:r>
              <a:rPr kumimoji="1" lang="zh-CN" altLang="en-US" b="1" dirty="0"/>
              <a:t>离散事件模拟（或俗称排队）</a:t>
            </a:r>
            <a:r>
              <a:rPr kumimoji="1" lang="zh-CN" altLang="en-US" dirty="0"/>
              <a:t>的例子很多，除了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循环调度之外，还有课本上的银行模拟、上机实验中的火车重拍问题，接下来简要介绍（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分钟）。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AD473-041D-E841-B678-D3FEAB1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876363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6B315-E8C2-704A-BEE8-096BA96FF328}"/>
              </a:ext>
            </a:extLst>
          </p:cNvPr>
          <p:cNvSpPr txBox="1"/>
          <p:nvPr/>
        </p:nvSpPr>
        <p:spPr>
          <a:xfrm>
            <a:off x="225613" y="1772816"/>
            <a:ext cx="8768973" cy="2236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u="sng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银行业务模拟程序</a:t>
            </a:r>
            <a:r>
              <a:rPr kumimoji="1"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kumimoji="1"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假设某银行有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个窗口接待客户，每个窗口接待一个客户。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客户到来（</a:t>
            </a:r>
            <a:r>
              <a:rPr kumimoji="1"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arrive</a:t>
            </a:r>
            <a:r>
              <a:rPr kumimoji="1"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），选择人数最少的队伍排队。</a:t>
            </a:r>
            <a:endParaRPr kumimoji="1"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编写程序模拟银行业务活动，并计算客户逗留的平均时间。</a:t>
            </a:r>
            <a:endParaRPr kumimoji="1" lang="zh-CN" altLang="en-US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698831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6B315-E8C2-704A-BEE8-096BA96FF328}"/>
              </a:ext>
            </a:extLst>
          </p:cNvPr>
          <p:cNvSpPr txBox="1"/>
          <p:nvPr/>
        </p:nvSpPr>
        <p:spPr>
          <a:xfrm>
            <a:off x="251520" y="1645920"/>
            <a:ext cx="8768973" cy="445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u="sng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银行业务模拟程序的实现</a:t>
            </a:r>
            <a:r>
              <a:rPr kumimoji="1"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kumimoji="1"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个窗口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4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个队列 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队列中需要记录客户达到时间和办理业务所需时间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对头的客户即正在办理业务的客户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种可能事件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，放入一个有序表中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1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）新客户达到，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1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号客户离开，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 3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号客户离开，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 4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3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号客户离开，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5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）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4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号客户离开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Wingdings" pitchFamily="2" charset="2"/>
              </a:rPr>
              <a:t>客户达到时间，办理业务时间是随机的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49202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20" name="Rectangle 16"/>
          <p:cNvSpPr>
            <a:spLocks noChangeArrowheads="1"/>
          </p:cNvSpPr>
          <p:nvPr/>
        </p:nvSpPr>
        <p:spPr bwMode="auto">
          <a:xfrm>
            <a:off x="107950" y="801688"/>
            <a:ext cx="47323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InitQueue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(&amp;Q)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构造一个空队列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。</a:t>
            </a:r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107950" y="1628775"/>
            <a:ext cx="7416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DestroyQueue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(&amp;Q)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已存在。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latin typeface="Times New Roman" pitchFamily="18" charset="0"/>
              </a:rPr>
              <a:t>    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被销毁，不再存在。</a:t>
            </a:r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107950" y="2781300"/>
            <a:ext cx="8712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QueueEmpty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(Q)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已存在。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若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为空队列，则返回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TRUE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，否则返回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FALSE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。</a:t>
            </a:r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107950" y="4005263"/>
            <a:ext cx="6886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QueueLength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(Q)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已存在。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返回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的元素个数，即队列的长度。</a:t>
            </a:r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107950" y="5229225"/>
            <a:ext cx="44243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ClearQueue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(&amp;Q)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已存在。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将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清为空队列。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63579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36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队列的基本操作</a:t>
            </a:r>
            <a:r>
              <a:rPr lang="en-US" altLang="zh-CN" dirty="0">
                <a:solidFill>
                  <a:srgbClr val="009900"/>
                </a:solidFill>
                <a:latin typeface="+mn-ea"/>
                <a:ea typeface="+mn-ea"/>
              </a:rPr>
              <a:t>(</a:t>
            </a:r>
            <a:r>
              <a:rPr lang="zh-CN" altLang="en-US" dirty="0">
                <a:solidFill>
                  <a:srgbClr val="009900"/>
                </a:solidFill>
                <a:latin typeface="+mn-ea"/>
                <a:ea typeface="+mn-ea"/>
              </a:rPr>
              <a:t>教材</a:t>
            </a:r>
            <a:r>
              <a:rPr lang="en-US" altLang="zh-CN" dirty="0">
                <a:solidFill>
                  <a:srgbClr val="009900"/>
                </a:solidFill>
                <a:latin typeface="+mn-ea"/>
                <a:ea typeface="+mn-ea"/>
              </a:rPr>
              <a:t>p.59--60)</a:t>
            </a:r>
            <a:r>
              <a:rPr lang="zh-CN" altLang="en-US" b="0" dirty="0">
                <a:solidFill>
                  <a:srgbClr val="009900"/>
                </a:solidFill>
                <a:latin typeface="+mn-ea"/>
                <a:ea typeface="+mn-ea"/>
              </a:rPr>
              <a:t>：</a:t>
            </a:r>
            <a:endParaRPr lang="zh-CN" altLang="en-US" dirty="0">
              <a:latin typeface="+mn-ea"/>
              <a:ea typeface="+mn-ea"/>
            </a:endParaRPr>
          </a:p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endParaRPr lang="en-US" altLang="zh-CN" sz="4000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1BADE4-E72C-D843-B97D-F4784B80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0" grpId="0"/>
      <p:bldP spid="72721" grpId="0"/>
      <p:bldP spid="72722" grpId="0"/>
      <p:bldP spid="72723" grpId="0"/>
      <p:bldP spid="727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46B315-E8C2-704A-BEE8-096BA96FF328}"/>
              </a:ext>
            </a:extLst>
          </p:cNvPr>
          <p:cNvSpPr txBox="1"/>
          <p:nvPr/>
        </p:nvSpPr>
        <p:spPr>
          <a:xfrm>
            <a:off x="253649" y="1516698"/>
            <a:ext cx="8768973" cy="500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u="sng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银行业务模拟程序的实现</a:t>
            </a:r>
            <a:r>
              <a:rPr kumimoji="1"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kumimoji="1"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假设第一个客户进门时间为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客户达到时间事件（</a:t>
            </a:r>
            <a:r>
              <a:rPr lang="en-US" altLang="zh-CN" b="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occurtime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）时产生两个随机数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客户自己办理业务时间，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duration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time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（</a:t>
            </a:r>
            <a:r>
              <a:rPr lang="en-US" altLang="zh-CN" b="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durtime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下一个客户到达时刻：</a:t>
            </a:r>
            <a:r>
              <a:rPr lang="en-US" altLang="zh-CN" b="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occurtime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</a:t>
            </a: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intertime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由此产生的客户插入事件列表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客户离开事件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计算逗留时间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队列中删除该客户，若非空，处理下一个客户</a:t>
            </a:r>
            <a:endParaRPr lang="en-US" altLang="zh-CN" b="0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6176001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14A440-6172-BA47-B753-62FE6C14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54" y="2060848"/>
            <a:ext cx="9144000" cy="37067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C84767-DA1C-1A4B-837E-C6071323572F}"/>
              </a:ext>
            </a:extLst>
          </p:cNvPr>
          <p:cNvSpPr/>
          <p:nvPr/>
        </p:nvSpPr>
        <p:spPr>
          <a:xfrm>
            <a:off x="-22758" y="1645920"/>
            <a:ext cx="36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事件采用有序链表存储：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2EBD69-EE21-D440-A250-363D8B8437CF}"/>
              </a:ext>
            </a:extLst>
          </p:cNvPr>
          <p:cNvSpPr/>
          <p:nvPr/>
        </p:nvSpPr>
        <p:spPr>
          <a:xfrm>
            <a:off x="107504" y="585004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每个窗口对应一个队列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23955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C84767-DA1C-1A4B-837E-C6071323572F}"/>
              </a:ext>
            </a:extLst>
          </p:cNvPr>
          <p:cNvSpPr/>
          <p:nvPr/>
        </p:nvSpPr>
        <p:spPr>
          <a:xfrm>
            <a:off x="266700" y="18459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主要变量：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F130CD-E6D6-F24E-84EB-B69F07784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5247"/>
          <a:stretch/>
        </p:blipFill>
        <p:spPr>
          <a:xfrm>
            <a:off x="0" y="2636912"/>
            <a:ext cx="9144000" cy="27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21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7D6C4-6F07-0E4C-BDB2-F4DD9C55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Bank simulation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8723EE-8F02-BA45-9991-01EEFA2DE5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8A098C-227B-B54A-8B0B-083C5261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816253"/>
            <a:ext cx="9004300" cy="37719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D81A385-9292-DB4A-8DF6-19D9D5DBD961}"/>
              </a:ext>
            </a:extLst>
          </p:cNvPr>
          <p:cNvSpPr/>
          <p:nvPr/>
        </p:nvSpPr>
        <p:spPr>
          <a:xfrm>
            <a:off x="4932040" y="2564904"/>
            <a:ext cx="3595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删除</a:t>
            </a:r>
            <a:r>
              <a:rPr lang="en-US" altLang="zh-CN" sz="1600" b="0" dirty="0" err="1">
                <a:solidFill>
                  <a:schemeClr val="bg2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ev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中的第一个事件，并放到</a:t>
            </a:r>
            <a:r>
              <a:rPr lang="en-US" altLang="zh-CN" sz="1600" b="0" dirty="0" err="1">
                <a:solidFill>
                  <a:schemeClr val="bg2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0182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31919-DEAB-CF41-A455-4241AD88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simulation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1F2EBC-9407-8845-AF26-F3376AADCC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AA7F652-0FD1-E74E-A3CE-459098AC873E}"/>
              </a:ext>
            </a:extLst>
          </p:cNvPr>
          <p:cNvSpPr/>
          <p:nvPr/>
        </p:nvSpPr>
        <p:spPr>
          <a:xfrm>
            <a:off x="297200" y="2881341"/>
            <a:ext cx="2373867" cy="18529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200" dirty="0" err="1"/>
              <a:t>OpenForDay</a:t>
            </a:r>
            <a:endParaRPr kumimoji="1" lang="en-US" altLang="zh-CN" sz="2200" dirty="0"/>
          </a:p>
          <a:p>
            <a:pPr algn="ctr"/>
            <a:r>
              <a:rPr lang="en-US" altLang="zh-CN" sz="2200" dirty="0"/>
              <a:t>1</a:t>
            </a:r>
            <a:r>
              <a:rPr lang="zh-CN" altLang="en-US" sz="2200" dirty="0"/>
              <a:t>、生成第一个达到时间</a:t>
            </a:r>
            <a:endParaRPr lang="en-US" altLang="zh-CN" sz="2200" dirty="0"/>
          </a:p>
          <a:p>
            <a:pPr algn="ctr"/>
            <a:r>
              <a:rPr kumimoji="1" lang="en-US" altLang="zh-CN" sz="2200" dirty="0"/>
              <a:t>2</a:t>
            </a:r>
            <a:r>
              <a:rPr kumimoji="1" lang="zh-CN" altLang="en-US" sz="2200" dirty="0"/>
              <a:t>、插入事件列表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1F73ECC-7564-5D43-8837-962C4C48BEAF}"/>
              </a:ext>
            </a:extLst>
          </p:cNvPr>
          <p:cNvSpPr/>
          <p:nvPr/>
        </p:nvSpPr>
        <p:spPr>
          <a:xfrm>
            <a:off x="3413574" y="1925051"/>
            <a:ext cx="5544616" cy="24684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200" dirty="0" err="1"/>
              <a:t>CostomerArrive</a:t>
            </a:r>
            <a:endParaRPr kumimoji="1" lang="en-US" altLang="zh-CN" sz="2200" dirty="0"/>
          </a:p>
          <a:p>
            <a:r>
              <a:rPr lang="en-US" altLang="zh-CN" sz="2200" dirty="0"/>
              <a:t>1</a:t>
            </a:r>
            <a:r>
              <a:rPr lang="zh-CN" altLang="en-US" sz="2200" dirty="0"/>
              <a:t>、随机确定该客户逗留时间</a:t>
            </a:r>
            <a:endParaRPr lang="en-US" altLang="zh-CN" sz="2200" dirty="0"/>
          </a:p>
          <a:p>
            <a:r>
              <a:rPr lang="en-US" altLang="zh-CN" sz="2200" dirty="0"/>
              <a:t>2</a:t>
            </a:r>
            <a:r>
              <a:rPr lang="zh-CN" altLang="en-US" sz="2200" dirty="0"/>
              <a:t>、插入到到最短队列</a:t>
            </a:r>
            <a:r>
              <a:rPr lang="en-US" altLang="zh-CN" sz="2200" dirty="0"/>
              <a:t>x</a:t>
            </a:r>
            <a:r>
              <a:rPr lang="zh-CN" altLang="en-US" sz="2200" dirty="0"/>
              <a:t>排队，</a:t>
            </a:r>
            <a:r>
              <a:rPr lang="zh-CN" altLang="en-US" sz="2200" dirty="0">
                <a:solidFill>
                  <a:srgbClr val="FF0000"/>
                </a:solidFill>
              </a:rPr>
              <a:t>制造一个到达事件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3</a:t>
            </a:r>
            <a:r>
              <a:rPr lang="zh-CN" altLang="en-US" sz="2200" dirty="0"/>
              <a:t>、如果</a:t>
            </a:r>
            <a:r>
              <a:rPr lang="en-US" altLang="zh-CN" sz="2200" dirty="0"/>
              <a:t>x</a:t>
            </a:r>
            <a:r>
              <a:rPr lang="zh-CN" altLang="en-US" sz="2200" dirty="0"/>
              <a:t>中只有一个</a:t>
            </a:r>
            <a:r>
              <a:rPr lang="en-US" altLang="zh-CN" sz="2200" dirty="0" err="1"/>
              <a:t>en</a:t>
            </a:r>
            <a:r>
              <a:rPr lang="zh-CN" altLang="en-US" sz="2200" dirty="0"/>
              <a:t>，</a:t>
            </a:r>
            <a:r>
              <a:rPr lang="zh-CN" altLang="en-US" sz="2200" dirty="0">
                <a:solidFill>
                  <a:srgbClr val="FF0000"/>
                </a:solidFill>
              </a:rPr>
              <a:t>制造一个离开事件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4</a:t>
            </a:r>
            <a:r>
              <a:rPr lang="zh-CN" altLang="en-US" sz="2200" dirty="0"/>
              <a:t>、随机生成下一个客户达到时间</a:t>
            </a:r>
            <a:endParaRPr lang="en-US" altLang="zh-CN" sz="22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E0C727B-D761-BA4F-8479-50CEB08657F7}"/>
              </a:ext>
            </a:extLst>
          </p:cNvPr>
          <p:cNvSpPr/>
          <p:nvPr/>
        </p:nvSpPr>
        <p:spPr>
          <a:xfrm>
            <a:off x="3413574" y="4882540"/>
            <a:ext cx="5544616" cy="12827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200" dirty="0" err="1"/>
              <a:t>CostomerDeparture</a:t>
            </a:r>
            <a:endParaRPr kumimoji="1" lang="en-US" altLang="zh-CN" sz="2200" dirty="0"/>
          </a:p>
          <a:p>
            <a:r>
              <a:rPr lang="en-US" altLang="zh-CN" sz="2200" dirty="0"/>
              <a:t>1</a:t>
            </a:r>
            <a:r>
              <a:rPr lang="zh-CN" altLang="en-US" sz="2200" dirty="0"/>
              <a:t>、从对应队列</a:t>
            </a:r>
            <a:r>
              <a:rPr lang="en-US" altLang="zh-CN" sz="2200" dirty="0"/>
              <a:t>x</a:t>
            </a:r>
            <a:r>
              <a:rPr lang="zh-CN" altLang="en-US" sz="2200" dirty="0"/>
              <a:t>中删除，并计算逗留时间</a:t>
            </a:r>
            <a:endParaRPr lang="en-US" altLang="zh-CN" sz="2200" dirty="0"/>
          </a:p>
          <a:p>
            <a:r>
              <a:rPr lang="en-US" altLang="zh-CN" sz="2200" dirty="0"/>
              <a:t>2</a:t>
            </a:r>
            <a:r>
              <a:rPr lang="zh-CN" altLang="en-US" sz="2200" dirty="0"/>
              <a:t>、如果</a:t>
            </a:r>
            <a:r>
              <a:rPr lang="en-US" altLang="zh-CN" sz="2200" dirty="0"/>
              <a:t>x</a:t>
            </a:r>
            <a:r>
              <a:rPr lang="zh-CN" altLang="en-US" sz="2200" dirty="0"/>
              <a:t>不空，设定</a:t>
            </a:r>
            <a:r>
              <a:rPr lang="en-US" altLang="zh-CN" sz="2200" dirty="0"/>
              <a:t>x</a:t>
            </a:r>
            <a:r>
              <a:rPr lang="zh-CN" altLang="en-US" sz="2200" dirty="0"/>
              <a:t>对头元素为</a:t>
            </a:r>
            <a:r>
              <a:rPr lang="zh-CN" altLang="en-US" sz="2200" dirty="0">
                <a:solidFill>
                  <a:srgbClr val="FF0000"/>
                </a:solidFill>
              </a:rPr>
              <a:t>离开事件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218362A-9669-DD4E-AFDE-790F0816E40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671067" y="3159280"/>
            <a:ext cx="742507" cy="64852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57CC8C5-535D-B442-8F86-19DFEB60FE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185882" y="4393509"/>
            <a:ext cx="0" cy="48903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85437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FB1011-EA84-A242-A04D-5746B1CA27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FDA61BD-6CD7-D549-8D2C-16BF64F4749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935E6F4-8BBA-FB4D-900F-D3C731C84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3325C7-7947-A645-B72B-30E6405C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6" y="581248"/>
            <a:ext cx="8102600" cy="508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8A136D-5F9A-E144-9780-8CB977032ACE}"/>
              </a:ext>
            </a:extLst>
          </p:cNvPr>
          <p:cNvSpPr/>
          <p:nvPr/>
        </p:nvSpPr>
        <p:spPr>
          <a:xfrm>
            <a:off x="247104" y="5802903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https://github.com/xinggangw/data_struct_teaching</a:t>
            </a:r>
            <a:endParaRPr lang="en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</a:t>
            </a:r>
            <a:r>
              <a:rPr lang="en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xinggangw</a:t>
            </a:r>
            <a:r>
              <a:rPr lang="en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CN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data_struct_teaching.git</a:t>
            </a:r>
            <a:endParaRPr lang="en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0183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666A83F-1565-9349-9479-24604324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离散事件模拟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CFC1D-EB40-F743-AE31-F733D7404D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0E72EA-5547-CE45-A737-40898D74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0070"/>
            <a:ext cx="9144000" cy="63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4387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E9418-F07F-9449-9F63-FA393EA5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C2F190-C342-3441-A303-51FF9CDF9B16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63FAEF-D858-9E4C-AA09-448D68A0C7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9DA954-4BC9-A64C-9E0B-32238132ED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C1B630-ED2B-B04F-AC6B-D3E02F6C2B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F8CADD2-4359-3D42-A29D-F246433EF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4284EC-265B-7849-BBC5-5E63118E7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2" y="2564904"/>
            <a:ext cx="9144000" cy="44070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7BF800-654C-8446-A89E-14C3D968E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00" y="-20466"/>
            <a:ext cx="9144000" cy="27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4044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AD5063-A023-A542-B7D2-E120C6F653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EEAAC-C118-45AB-96AF-B69931CFBF8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3D6117-9F50-9F4C-BDA3-9DE102DF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3"/>
            <a:ext cx="9144000" cy="6839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CE438D-F249-AC40-BA1E-2CBED91E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653136"/>
            <a:ext cx="288467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3929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C1D69-0CEF-6148-B5FF-38F270A0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下一节：火车重排问题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32555-838F-5741-B1D9-CF86F4DC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AD473-041D-E841-B678-D3FEAB1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822250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1028"/>
          <p:cNvSpPr>
            <a:spLocks noChangeShapeType="1"/>
          </p:cNvSpPr>
          <p:nvPr/>
        </p:nvSpPr>
        <p:spPr bwMode="auto">
          <a:xfrm>
            <a:off x="2944813" y="1262063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0483" name="Line 1029"/>
          <p:cNvSpPr>
            <a:spLocks noChangeShapeType="1"/>
          </p:cNvSpPr>
          <p:nvPr/>
        </p:nvSpPr>
        <p:spPr bwMode="auto">
          <a:xfrm>
            <a:off x="3021013" y="2100263"/>
            <a:ext cx="594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84998" name="Text Box 1030"/>
          <p:cNvSpPr txBox="1">
            <a:spLocks noChangeArrowheads="1"/>
          </p:cNvSpPr>
          <p:nvPr/>
        </p:nvSpPr>
        <p:spPr bwMode="auto">
          <a:xfrm>
            <a:off x="3878263" y="1312863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4999" name="Text Box 1031"/>
          <p:cNvSpPr txBox="1">
            <a:spLocks noChangeArrowheads="1"/>
          </p:cNvSpPr>
          <p:nvPr/>
        </p:nvSpPr>
        <p:spPr bwMode="auto">
          <a:xfrm>
            <a:off x="4487863" y="1312863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00" name="Text Box 1032"/>
          <p:cNvSpPr txBox="1">
            <a:spLocks noChangeArrowheads="1"/>
          </p:cNvSpPr>
          <p:nvPr/>
        </p:nvSpPr>
        <p:spPr bwMode="auto">
          <a:xfrm>
            <a:off x="7459663" y="1312863"/>
            <a:ext cx="63817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0487" name="Line 1033"/>
          <p:cNvSpPr>
            <a:spLocks noChangeShapeType="1"/>
          </p:cNvSpPr>
          <p:nvPr/>
        </p:nvSpPr>
        <p:spPr bwMode="auto">
          <a:xfrm flipV="1">
            <a:off x="4164013" y="2024063"/>
            <a:ext cx="0" cy="685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85003" name="Text Box 1035"/>
          <p:cNvSpPr txBox="1">
            <a:spLocks noChangeArrowheads="1"/>
          </p:cNvSpPr>
          <p:nvPr/>
        </p:nvSpPr>
        <p:spPr bwMode="auto">
          <a:xfrm>
            <a:off x="5503863" y="1258888"/>
            <a:ext cx="1327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… …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05" name="Rectangle 1037"/>
          <p:cNvSpPr>
            <a:spLocks noChangeArrowheads="1"/>
          </p:cNvSpPr>
          <p:nvPr/>
        </p:nvSpPr>
        <p:spPr bwMode="auto">
          <a:xfrm>
            <a:off x="107950" y="44450"/>
            <a:ext cx="51768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GetHead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(Q, &amp;e)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为非空队列。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用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e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返回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的队头元素。</a:t>
            </a:r>
          </a:p>
        </p:txBody>
      </p:sp>
      <p:sp>
        <p:nvSpPr>
          <p:cNvPr id="85006" name="Rectangle 1038"/>
          <p:cNvSpPr>
            <a:spLocks noChangeArrowheads="1"/>
          </p:cNvSpPr>
          <p:nvPr/>
        </p:nvSpPr>
        <p:spPr bwMode="auto">
          <a:xfrm>
            <a:off x="107950" y="2170113"/>
            <a:ext cx="6407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EnQueue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(&amp;Q, e)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队列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已存在。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插入元素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e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为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的新的队尾元素。</a:t>
            </a:r>
          </a:p>
        </p:txBody>
      </p:sp>
      <p:sp>
        <p:nvSpPr>
          <p:cNvPr id="20491" name="Line 1039"/>
          <p:cNvSpPr>
            <a:spLocks noChangeShapeType="1"/>
          </p:cNvSpPr>
          <p:nvPr/>
        </p:nvSpPr>
        <p:spPr bwMode="auto">
          <a:xfrm>
            <a:off x="2843213" y="3360738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0492" name="Line 1040"/>
          <p:cNvSpPr>
            <a:spLocks noChangeShapeType="1"/>
          </p:cNvSpPr>
          <p:nvPr/>
        </p:nvSpPr>
        <p:spPr bwMode="auto">
          <a:xfrm>
            <a:off x="2843213" y="4198938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85009" name="Text Box 1041"/>
          <p:cNvSpPr txBox="1">
            <a:spLocks noChangeArrowheads="1"/>
          </p:cNvSpPr>
          <p:nvPr/>
        </p:nvSpPr>
        <p:spPr bwMode="auto">
          <a:xfrm>
            <a:off x="3471863" y="3411538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0" name="Text Box 1042"/>
          <p:cNvSpPr txBox="1">
            <a:spLocks noChangeArrowheads="1"/>
          </p:cNvSpPr>
          <p:nvPr/>
        </p:nvSpPr>
        <p:spPr bwMode="auto">
          <a:xfrm>
            <a:off x="4081463" y="3411538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1" name="Text Box 1043"/>
          <p:cNvSpPr txBox="1">
            <a:spLocks noChangeArrowheads="1"/>
          </p:cNvSpPr>
          <p:nvPr/>
        </p:nvSpPr>
        <p:spPr bwMode="auto">
          <a:xfrm>
            <a:off x="7053263" y="3411538"/>
            <a:ext cx="63817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3" name="Text Box 1045"/>
          <p:cNvSpPr txBox="1">
            <a:spLocks noChangeArrowheads="1"/>
          </p:cNvSpPr>
          <p:nvPr/>
        </p:nvSpPr>
        <p:spPr bwMode="auto">
          <a:xfrm>
            <a:off x="7678738" y="3411538"/>
            <a:ext cx="546100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 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4" name="Text Box 1046"/>
          <p:cNvSpPr txBox="1">
            <a:spLocks noChangeArrowheads="1"/>
          </p:cNvSpPr>
          <p:nvPr/>
        </p:nvSpPr>
        <p:spPr bwMode="auto">
          <a:xfrm>
            <a:off x="5097463" y="3357563"/>
            <a:ext cx="1327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… …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5" name="Rectangle 1047"/>
          <p:cNvSpPr>
            <a:spLocks noChangeArrowheads="1"/>
          </p:cNvSpPr>
          <p:nvPr/>
        </p:nvSpPr>
        <p:spPr bwMode="auto">
          <a:xfrm>
            <a:off x="0" y="4078288"/>
            <a:ext cx="70231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DeQueue</a:t>
            </a:r>
            <a: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(&amp;Q, &amp;e)</a:t>
            </a:r>
            <a:br>
              <a:rPr lang="en-US" altLang="zh-CN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初始条件：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为非空队列。</a:t>
            </a:r>
            <a:b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操作结果：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删除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的队头元素，并用</a:t>
            </a:r>
            <a:r>
              <a:rPr lang="en-US" altLang="zh-CN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e</a:t>
            </a:r>
            <a:r>
              <a:rPr lang="zh-CN" alt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返回其值。</a:t>
            </a:r>
          </a:p>
        </p:txBody>
      </p:sp>
      <p:sp>
        <p:nvSpPr>
          <p:cNvPr id="20499" name="Line 1048"/>
          <p:cNvSpPr>
            <a:spLocks noChangeShapeType="1"/>
          </p:cNvSpPr>
          <p:nvPr/>
        </p:nvSpPr>
        <p:spPr bwMode="auto">
          <a:xfrm>
            <a:off x="3473450" y="5305425"/>
            <a:ext cx="556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20500" name="Line 1049"/>
          <p:cNvSpPr>
            <a:spLocks noChangeShapeType="1"/>
          </p:cNvSpPr>
          <p:nvPr/>
        </p:nvSpPr>
        <p:spPr bwMode="auto">
          <a:xfrm>
            <a:off x="3473450" y="6143625"/>
            <a:ext cx="556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85018" name="Text Box 1050"/>
          <p:cNvSpPr txBox="1">
            <a:spLocks noChangeArrowheads="1"/>
          </p:cNvSpPr>
          <p:nvPr/>
        </p:nvSpPr>
        <p:spPr bwMode="auto">
          <a:xfrm>
            <a:off x="4006850" y="5356225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19" name="Text Box 1051"/>
          <p:cNvSpPr txBox="1">
            <a:spLocks noChangeArrowheads="1"/>
          </p:cNvSpPr>
          <p:nvPr/>
        </p:nvSpPr>
        <p:spPr bwMode="auto">
          <a:xfrm>
            <a:off x="4616450" y="5356225"/>
            <a:ext cx="61912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20" name="Text Box 1052"/>
          <p:cNvSpPr txBox="1">
            <a:spLocks noChangeArrowheads="1"/>
          </p:cNvSpPr>
          <p:nvPr/>
        </p:nvSpPr>
        <p:spPr bwMode="auto">
          <a:xfrm>
            <a:off x="7588250" y="5356225"/>
            <a:ext cx="638175" cy="711200"/>
          </a:xfrm>
          <a:prstGeom prst="rect">
            <a:avLst/>
          </a:prstGeom>
          <a:solidFill>
            <a:srgbClr val="FFFFCC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</a:t>
            </a:r>
            <a:r>
              <a:rPr lang="en-US" altLang="zh-CN" sz="4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85022" name="Text Box 1054"/>
          <p:cNvSpPr txBox="1">
            <a:spLocks noChangeArrowheads="1"/>
          </p:cNvSpPr>
          <p:nvPr/>
        </p:nvSpPr>
        <p:spPr bwMode="auto">
          <a:xfrm>
            <a:off x="5632450" y="5302250"/>
            <a:ext cx="1327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… …</a:t>
            </a:r>
            <a:endParaRPr lang="en-US" altLang="zh-CN" sz="4000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 useBgFill="1">
        <p:nvSpPr>
          <p:cNvPr id="85023" name="Text Box 1055"/>
          <p:cNvSpPr txBox="1">
            <a:spLocks noChangeArrowheads="1"/>
          </p:cNvSpPr>
          <p:nvPr/>
        </p:nvSpPr>
        <p:spPr bwMode="auto">
          <a:xfrm>
            <a:off x="4006850" y="5356225"/>
            <a:ext cx="574675" cy="711200"/>
          </a:xfrm>
          <a:prstGeom prst="rect">
            <a:avLst/>
          </a:prstGeom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</a:t>
            </a:r>
          </a:p>
        </p:txBody>
      </p:sp>
      <p:sp>
        <p:nvSpPr>
          <p:cNvPr id="20506" name="TextBox 28"/>
          <p:cNvSpPr txBox="1">
            <a:spLocks noChangeArrowheads="1"/>
          </p:cNvSpPr>
          <p:nvPr/>
        </p:nvSpPr>
        <p:spPr bwMode="auto">
          <a:xfrm>
            <a:off x="4140200" y="2205038"/>
            <a:ext cx="1079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Hiragino Sans GB W3" panose="020B0300000000000000" pitchFamily="34" charset="-128"/>
                <a:ea typeface="华康简黑" charset="-122"/>
              </a:rPr>
              <a:t>front</a:t>
            </a:r>
            <a:endParaRPr lang="zh-CN" altLang="en-US" sz="2400" b="0" dirty="0">
              <a:solidFill>
                <a:srgbClr val="FF0000"/>
              </a:solidFill>
              <a:latin typeface="Hiragino Sans GB W3" panose="020B0300000000000000" pitchFamily="34" charset="-128"/>
              <a:ea typeface="华康简黑" charset="-122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588125" y="4149725"/>
            <a:ext cx="936625" cy="749300"/>
            <a:chOff x="6588224" y="4149080"/>
            <a:chExt cx="936104" cy="749697"/>
          </a:xfrm>
        </p:grpSpPr>
        <p:sp>
          <p:nvSpPr>
            <p:cNvPr id="85012" name="Line 1044"/>
            <p:cNvSpPr>
              <a:spLocks noChangeShapeType="1"/>
            </p:cNvSpPr>
            <p:nvPr/>
          </p:nvSpPr>
          <p:spPr bwMode="auto">
            <a:xfrm flipV="1">
              <a:off x="7379946" y="4149080"/>
              <a:ext cx="0" cy="686163"/>
            </a:xfrm>
            <a:prstGeom prst="line">
              <a:avLst/>
            </a:prstGeom>
            <a:ln>
              <a:headEnd/>
              <a:tailEnd type="triangle" w="med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0512" name="TextBox 29"/>
            <p:cNvSpPr txBox="1">
              <a:spLocks noChangeArrowheads="1"/>
            </p:cNvSpPr>
            <p:nvPr/>
          </p:nvSpPr>
          <p:spPr bwMode="auto">
            <a:xfrm>
              <a:off x="6588224" y="4437112"/>
              <a:ext cx="9361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 dirty="0">
                  <a:latin typeface="Hiragino Sans GB W3" panose="020B0300000000000000" pitchFamily="34" charset="-128"/>
                  <a:ea typeface="华康简黑" charset="-122"/>
                </a:rPr>
                <a:t>rear</a:t>
              </a:r>
              <a:endParaRPr lang="zh-CN" altLang="en-US" sz="2400" b="0" dirty="0">
                <a:latin typeface="Hiragino Sans GB W3" panose="020B0300000000000000" pitchFamily="34" charset="-128"/>
                <a:ea typeface="华康简黑" charset="-122"/>
              </a:endParaRP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4284663" y="6143625"/>
            <a:ext cx="1162050" cy="714375"/>
            <a:chOff x="4921250" y="6143625"/>
            <a:chExt cx="1162918" cy="714375"/>
          </a:xfrm>
        </p:grpSpPr>
        <p:sp>
          <p:nvSpPr>
            <p:cNvPr id="20509" name="Line 1053"/>
            <p:cNvSpPr>
              <a:spLocks noChangeShapeType="1"/>
            </p:cNvSpPr>
            <p:nvPr/>
          </p:nvSpPr>
          <p:spPr bwMode="auto">
            <a:xfrm flipV="1">
              <a:off x="4921250" y="6143625"/>
              <a:ext cx="0" cy="6858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0" dirty="0">
                <a:latin typeface="Hiragino Sans GB W3" panose="020B0300000000000000" pitchFamily="34" charset="-128"/>
              </a:endParaRPr>
            </a:p>
          </p:txBody>
        </p:sp>
        <p:sp>
          <p:nvSpPr>
            <p:cNvPr id="20510" name="TextBox 30"/>
            <p:cNvSpPr txBox="1">
              <a:spLocks noChangeArrowheads="1"/>
            </p:cNvSpPr>
            <p:nvPr/>
          </p:nvSpPr>
          <p:spPr bwMode="auto">
            <a:xfrm>
              <a:off x="5004048" y="6396335"/>
              <a:ext cx="10801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  <a:latin typeface="Hiragino Sans GB W3" panose="020B0300000000000000" pitchFamily="34" charset="-128"/>
                  <a:ea typeface="华康简黑" charset="-122"/>
                </a:rPr>
                <a:t>front</a:t>
              </a:r>
              <a:endParaRPr lang="zh-CN" altLang="en-US" sz="2400" b="0" dirty="0">
                <a:solidFill>
                  <a:srgbClr val="FF0000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F8325-216B-064E-A0AE-68039E9F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9334E-6 L 0.05903 -0.0023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017E-7 L 0.07031 0.00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13" grpId="0" animBg="1" autoUpdateAnimBg="0"/>
      <p:bldP spid="85023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1pPr>
            <a:lvl2pPr marL="742950" indent="-28575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2pPr>
            <a:lvl3pPr marL="1143000" indent="-22860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3pPr>
            <a:lvl4pPr marL="1600200" indent="-22860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4pPr>
            <a:lvl5pPr marL="2057400" indent="-228600"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楷体_GB2312" pitchFamily="49" charset="-122"/>
                <a:ea typeface="华康简黑" charset="-122"/>
              </a:defRPr>
            </a:lvl9pPr>
          </a:lstStyle>
          <a:p>
            <a:fld id="{78E472B0-7413-4342-93F8-B989AF1C490B}" type="slidenum">
              <a:rPr kumimoji="0" lang="en-US" altLang="zh-CN" sz="1400" b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50</a:t>
            </a:fld>
            <a:endParaRPr kumimoji="0" lang="en-US" altLang="zh-CN" sz="14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2125" y="115888"/>
            <a:ext cx="4514850" cy="46196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/>
              <a:t>队列的应用：火车车厢重排问题</a:t>
            </a:r>
          </a:p>
        </p:txBody>
      </p:sp>
      <p:sp>
        <p:nvSpPr>
          <p:cNvPr id="8" name="矩形 7"/>
          <p:cNvSpPr/>
          <p:nvPr/>
        </p:nvSpPr>
        <p:spPr>
          <a:xfrm>
            <a:off x="492125" y="692150"/>
            <a:ext cx="8472488" cy="193992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问题描述</a:t>
            </a:r>
            <a:r>
              <a:rPr lang="zh-CN" altLang="en-US" b="0" dirty="0">
                <a:solidFill>
                  <a:srgbClr val="000000"/>
                </a:solidFill>
              </a:rPr>
              <a:t>：一列货运火车从出发站出发时火车上一共有</a:t>
            </a:r>
            <a:r>
              <a:rPr lang="en-US" altLang="zh-CN" b="0" dirty="0">
                <a:solidFill>
                  <a:srgbClr val="000000"/>
                </a:solidFill>
              </a:rPr>
              <a:t>n</a:t>
            </a:r>
            <a:r>
              <a:rPr lang="zh-CN" altLang="en-US" b="0" dirty="0">
                <a:solidFill>
                  <a:srgbClr val="000000"/>
                </a:solidFill>
              </a:rPr>
              <a:t>节车厢，编号分别是</a:t>
            </a:r>
            <a:r>
              <a:rPr lang="en-US" altLang="zh-CN" b="0" dirty="0">
                <a:solidFill>
                  <a:srgbClr val="000000"/>
                </a:solidFill>
              </a:rPr>
              <a:t>1</a:t>
            </a:r>
            <a:r>
              <a:rPr lang="zh-CN" altLang="en-US" b="0" dirty="0">
                <a:solidFill>
                  <a:srgbClr val="000000"/>
                </a:solidFill>
              </a:rPr>
              <a:t>到</a:t>
            </a:r>
            <a:r>
              <a:rPr lang="en-US" altLang="zh-CN" b="0" dirty="0">
                <a:solidFill>
                  <a:srgbClr val="000000"/>
                </a:solidFill>
              </a:rPr>
              <a:t>n</a:t>
            </a:r>
            <a:r>
              <a:rPr lang="zh-CN" altLang="en-US" b="0" dirty="0">
                <a:solidFill>
                  <a:srgbClr val="000000"/>
                </a:solidFill>
              </a:rPr>
              <a:t>。运货的各节车厢是在入轨上时是随机的顺序，火车头在出轨处，现在要将各节车厢按编号从大到小挂到车头上，其中在入轨与出轨之间有</a:t>
            </a:r>
            <a:r>
              <a:rPr lang="en-US" altLang="zh-CN" b="0" dirty="0">
                <a:solidFill>
                  <a:srgbClr val="000000"/>
                </a:solidFill>
              </a:rPr>
              <a:t>k</a:t>
            </a:r>
            <a:r>
              <a:rPr lang="zh-CN" altLang="en-US" b="0" dirty="0">
                <a:solidFill>
                  <a:srgbClr val="000000"/>
                </a:solidFill>
              </a:rPr>
              <a:t>条缓冲铁轨，将通过缓冲铁轨完成本次的火车车厢的重排。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8313" y="2767013"/>
            <a:ext cx="8496300" cy="20621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具体规则</a:t>
            </a:r>
            <a:r>
              <a:rPr lang="zh-CN" altLang="en-US" b="0" dirty="0">
                <a:solidFill>
                  <a:srgbClr val="000000"/>
                </a:solidFill>
              </a:rPr>
              <a:t>：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</a:rPr>
              <a:t>车厢从入轨的前部（即右端）只可以移动到一个缓冲铁轨的顶端或出轨的右端。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</a:rPr>
              <a:t>缓冲铁轨的顶端的车厢只可以移动到出轨的最左端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</a:rPr>
              <a:t>车厢不能从一个缓冲铁轨移动到另一个缓冲铁轨或者再移动到入轨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000000"/>
                </a:solidFill>
              </a:rPr>
              <a:t>车厢移动到出轨的最左端（即火车头端）后不能再移动</a:t>
            </a:r>
          </a:p>
        </p:txBody>
      </p:sp>
      <p:pic>
        <p:nvPicPr>
          <p:cNvPr id="72706" name="Picture 2" descr="http://img.blog.csdn.net/20140819221655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048250"/>
            <a:ext cx="37528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8"/>
          <p:cNvGrpSpPr>
            <a:grpSpLocks/>
          </p:cNvGrpSpPr>
          <p:nvPr/>
        </p:nvGrpSpPr>
        <p:grpSpPr bwMode="auto">
          <a:xfrm>
            <a:off x="468313" y="1268413"/>
            <a:ext cx="8135937" cy="3673475"/>
            <a:chOff x="2621" y="5496"/>
            <a:chExt cx="6660" cy="3294"/>
          </a:xfrm>
        </p:grpSpPr>
        <p:grpSp>
          <p:nvGrpSpPr>
            <p:cNvPr id="45061" name="Group 9"/>
            <p:cNvGrpSpPr>
              <a:grpSpLocks/>
            </p:cNvGrpSpPr>
            <p:nvPr/>
          </p:nvGrpSpPr>
          <p:grpSpPr bwMode="auto">
            <a:xfrm>
              <a:off x="2621" y="5496"/>
              <a:ext cx="6660" cy="2826"/>
              <a:chOff x="2621" y="5496"/>
              <a:chExt cx="6660" cy="2826"/>
            </a:xfrm>
          </p:grpSpPr>
          <p:sp>
            <p:nvSpPr>
              <p:cNvPr id="45063" name="Line 10"/>
              <p:cNvSpPr>
                <a:spLocks noChangeShapeType="1"/>
              </p:cNvSpPr>
              <p:nvPr/>
            </p:nvSpPr>
            <p:spPr bwMode="auto">
              <a:xfrm>
                <a:off x="2621" y="7854"/>
                <a:ext cx="666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0" dirty="0">
                  <a:latin typeface="Hiragino Sans GB W3" panose="020B0300000000000000" pitchFamily="34" charset="-128"/>
                </a:endParaRPr>
              </a:p>
            </p:txBody>
          </p:sp>
          <p:sp>
            <p:nvSpPr>
              <p:cNvPr id="45064" name="Text Box 11"/>
              <p:cNvSpPr txBox="1">
                <a:spLocks noChangeArrowheads="1"/>
              </p:cNvSpPr>
              <p:nvPr/>
            </p:nvSpPr>
            <p:spPr bwMode="auto">
              <a:xfrm>
                <a:off x="5450" y="7371"/>
                <a:ext cx="1671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ts val="1088"/>
                  </a:spcBef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宋体" panose="02010600030101010101" pitchFamily="2" charset="-122"/>
                    <a:ea typeface="华康简黑" charset="-122"/>
                  </a:rPr>
                  <a:t>      9,8,7 </a:t>
                </a:r>
                <a:endParaRPr lang="en-US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65" name="Text Box 12"/>
              <p:cNvSpPr txBox="1">
                <a:spLocks noChangeArrowheads="1"/>
              </p:cNvSpPr>
              <p:nvPr/>
            </p:nvSpPr>
            <p:spPr bwMode="auto">
              <a:xfrm>
                <a:off x="5450" y="6903"/>
                <a:ext cx="1671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ts val="1088"/>
                  </a:spcBef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宋体" panose="02010600030101010101" pitchFamily="2" charset="-122"/>
                    <a:ea typeface="华康简黑" charset="-122"/>
                  </a:rPr>
                  <a:t>      6,5,4  </a:t>
                </a:r>
                <a:endParaRPr lang="en-US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66" name="Text Box 13"/>
              <p:cNvSpPr txBox="1">
                <a:spLocks noChangeArrowheads="1"/>
              </p:cNvSpPr>
              <p:nvPr/>
            </p:nvSpPr>
            <p:spPr bwMode="auto">
              <a:xfrm>
                <a:off x="5450" y="6435"/>
                <a:ext cx="1671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ts val="1088"/>
                  </a:spcBef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宋体" panose="02010600030101010101" pitchFamily="2" charset="-122"/>
                    <a:ea typeface="华康简黑" charset="-122"/>
                  </a:rPr>
                  <a:t>  </a:t>
                </a:r>
                <a:endParaRPr lang="en-US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67" name="Text Box 14"/>
              <p:cNvSpPr txBox="1">
                <a:spLocks noChangeArrowheads="1"/>
              </p:cNvSpPr>
              <p:nvPr/>
            </p:nvSpPr>
            <p:spPr bwMode="auto">
              <a:xfrm>
                <a:off x="5450" y="5967"/>
                <a:ext cx="1671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zh-CN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68" name="Text Box 15"/>
              <p:cNvSpPr txBox="1">
                <a:spLocks noChangeArrowheads="1"/>
              </p:cNvSpPr>
              <p:nvPr/>
            </p:nvSpPr>
            <p:spPr bwMode="auto">
              <a:xfrm>
                <a:off x="3341" y="8010"/>
                <a:ext cx="720" cy="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康简黑" charset="-122"/>
                  </a:rPr>
                  <a:t>入轨</a:t>
                </a: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69" name="Text Box 16"/>
              <p:cNvSpPr txBox="1">
                <a:spLocks noChangeArrowheads="1"/>
              </p:cNvSpPr>
              <p:nvPr/>
            </p:nvSpPr>
            <p:spPr bwMode="auto">
              <a:xfrm>
                <a:off x="8561" y="8010"/>
                <a:ext cx="720" cy="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康简黑" charset="-122"/>
                  </a:rPr>
                  <a:t>出轨</a:t>
                </a: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70" name="Text Box 17"/>
              <p:cNvSpPr txBox="1">
                <a:spLocks noChangeArrowheads="1"/>
              </p:cNvSpPr>
              <p:nvPr/>
            </p:nvSpPr>
            <p:spPr bwMode="auto">
              <a:xfrm>
                <a:off x="5400" y="5496"/>
                <a:ext cx="1080" cy="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华康简黑" charset="-122"/>
                  </a:rPr>
                  <a:t>缓冲铁轨</a:t>
                </a:r>
                <a:endParaRPr lang="zh-CN" altLang="en-US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71" name="Text Box 18"/>
              <p:cNvSpPr txBox="1">
                <a:spLocks noChangeArrowheads="1"/>
              </p:cNvSpPr>
              <p:nvPr/>
            </p:nvSpPr>
            <p:spPr bwMode="auto">
              <a:xfrm>
                <a:off x="2974" y="7369"/>
                <a:ext cx="2157" cy="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宋体" panose="02010600030101010101" pitchFamily="2" charset="-122"/>
                    <a:ea typeface="华康简黑" charset="-122"/>
                  </a:rPr>
                  <a:t>3,6,1,9,8,5,2,4,7</a:t>
                </a:r>
                <a:endParaRPr lang="en-US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  <p:sp>
            <p:nvSpPr>
              <p:cNvPr id="45072" name="Text Box 19"/>
              <p:cNvSpPr txBox="1">
                <a:spLocks noChangeArrowheads="1"/>
              </p:cNvSpPr>
              <p:nvPr/>
            </p:nvSpPr>
            <p:spPr bwMode="auto">
              <a:xfrm>
                <a:off x="7136" y="7512"/>
                <a:ext cx="1635" cy="3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SzPct val="85000"/>
                  <a:buBlip>
                    <a:blip r:embed="rId2"/>
                  </a:buBlip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Char char="l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宋体" panose="02010600030101010101" pitchFamily="2" charset="-122"/>
                    <a:ea typeface="华康简黑" charset="-122"/>
                  </a:rPr>
                  <a:t>3,2,1 </a:t>
                </a:r>
                <a:endParaRPr lang="en-US" altLang="zh-CN" sz="2400" b="0" dirty="0">
                  <a:solidFill>
                    <a:srgbClr val="0000FF"/>
                  </a:solidFill>
                  <a:latin typeface="Hiragino Sans GB W3" panose="020B0300000000000000" pitchFamily="34" charset="-128"/>
                  <a:ea typeface="华康简黑" charset="-122"/>
                </a:endParaRPr>
              </a:p>
            </p:txBody>
          </p:sp>
        </p:grpSp>
        <p:sp>
          <p:nvSpPr>
            <p:cNvPr id="45062" name="Text Box 20"/>
            <p:cNvSpPr txBox="1">
              <a:spLocks noChangeArrowheads="1"/>
            </p:cNvSpPr>
            <p:nvPr/>
          </p:nvSpPr>
          <p:spPr bwMode="auto">
            <a:xfrm>
              <a:off x="4961" y="8478"/>
              <a:ext cx="2700" cy="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SzPct val="85000"/>
                <a:buBlip>
                  <a:blip r:embed="rId2"/>
                </a:buBlip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华康简黑" charset="-122"/>
                </a:rPr>
                <a:t>图      车厢调度转轨 </a:t>
              </a:r>
              <a:endParaRPr lang="zh-CN" altLang="en-US" sz="2400" b="0" dirty="0">
                <a:solidFill>
                  <a:srgbClr val="0000FF"/>
                </a:solidFill>
                <a:latin typeface="Hiragino Sans GB W3" panose="020B0300000000000000" pitchFamily="34" charset="-128"/>
                <a:ea typeface="华康简黑" charset="-122"/>
              </a:endParaRPr>
            </a:p>
          </p:txBody>
        </p:sp>
      </p:grpSp>
      <p:sp>
        <p:nvSpPr>
          <p:cNvPr id="45059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  <p:sp>
        <p:nvSpPr>
          <p:cNvPr id="45060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4C1B829-0C67-4FDD-84D1-4A5833EA1D96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51</a:t>
            </a:fld>
            <a:endParaRPr kumimoji="0" lang="en-US" altLang="zh-CN" sz="1400"/>
          </a:p>
        </p:txBody>
      </p:sp>
      <p:sp>
        <p:nvSpPr>
          <p:cNvPr id="2" name="文本框 1"/>
          <p:cNvSpPr txBox="1"/>
          <p:nvPr/>
        </p:nvSpPr>
        <p:spPr>
          <a:xfrm>
            <a:off x="6863614" y="883799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>
                <a:latin typeface="Hiragino Sans GB W3" panose="020B0300000000000000" pitchFamily="34" charset="-128"/>
              </a:rPr>
              <a:t>minH</a:t>
            </a:r>
            <a:r>
              <a:rPr lang="en-US" altLang="zh-CN" b="0" dirty="0">
                <a:latin typeface="Hiragino Sans GB W3" panose="020B0300000000000000" pitchFamily="34" charset="-128"/>
              </a:rPr>
              <a:t>=4</a:t>
            </a:r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63614" y="1482631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>
                <a:latin typeface="Hiragino Sans GB W3" panose="020B0300000000000000" pitchFamily="34" charset="-128"/>
              </a:rPr>
              <a:t>minQ</a:t>
            </a:r>
            <a:r>
              <a:rPr lang="en-US" altLang="zh-CN" b="0" dirty="0">
                <a:latin typeface="Hiragino Sans GB W3" panose="020B0300000000000000" pitchFamily="34" charset="-128"/>
              </a:rPr>
              <a:t>=2</a:t>
            </a:r>
            <a:endParaRPr lang="zh-CN" altLang="en-US" b="0" dirty="0">
              <a:latin typeface="Hiragino Sans GB W3" panose="020B03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63614" y="28789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>
                <a:latin typeface="Hiragino Sans GB W3" panose="020B0300000000000000" pitchFamily="34" charset="-128"/>
              </a:rPr>
              <a:t>NowOut</a:t>
            </a:r>
            <a:r>
              <a:rPr lang="en-US" altLang="zh-CN" b="0" dirty="0">
                <a:latin typeface="Hiragino Sans GB W3" panose="020B0300000000000000" pitchFamily="34" charset="-128"/>
              </a:rPr>
              <a:t>=4</a:t>
            </a:r>
            <a:endParaRPr lang="zh-CN" altLang="en-US" b="0" dirty="0">
              <a:latin typeface="Hiragino Sans GB W3" panose="020B0300000000000000" pitchFamily="34" charset="-128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620713"/>
            <a:ext cx="8964612" cy="5832475"/>
          </a:xfrm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为了重排车厢，需按车厢到达入轨的先后，从前至后依次检查入轨上的所有车厢。如果正在检查的车厢就是下一个满足排列要求的车厢，可以直接把它放到出轨上去。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如果不是，则把它移动到缓冲铁轨上，再按输出次序要求轮到它时才将它放到出轨上。缓冲铁轨是按照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FIFO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（队列）的方式使用的。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RearrangementTrack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个车厢，它最多可使用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个缓冲铁轨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，如果缓冲铁轨不足，就不能成功地重排，则返回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，否则返回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开始时创建一个指向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个队列的表头数组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Q[k]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，其中，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Q[i]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i=1,2,…,k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）表示第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个缓冲铁轨（队列）。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NowOut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是下一个要输出至出轨的车厢号。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是已进入各缓冲铁轨中最小的车厢号，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minQ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号车厢所在的缓冲铁轨（即队列编号）。</a:t>
            </a:r>
          </a:p>
        </p:txBody>
      </p:sp>
      <p:sp>
        <p:nvSpPr>
          <p:cNvPr id="46083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41C4B42-811D-437A-ABC9-E4F2DBAB33D6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52</a:t>
            </a:fld>
            <a:endParaRPr kumimoji="0" lang="en-US" altLang="zh-CN" sz="1400"/>
          </a:p>
        </p:txBody>
      </p:sp>
      <p:sp>
        <p:nvSpPr>
          <p:cNvPr id="46084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549275"/>
            <a:ext cx="8713787" cy="6308725"/>
          </a:xfrm>
        </p:spPr>
        <p:txBody>
          <a:bodyPr/>
          <a:lstStyle/>
          <a:p>
            <a:pPr marL="533400" indent="-533400">
              <a:lnSpc>
                <a:spcPts val="32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RearrangementTrack</a:t>
            </a:r>
            <a:r>
              <a:rPr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调用</a:t>
            </a:r>
            <a:r>
              <a:rPr lang="en-US" altLang="zh-CN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Output</a:t>
            </a:r>
            <a:r>
              <a:rPr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lang="en-US" altLang="zh-CN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Hold</a:t>
            </a:r>
            <a:r>
              <a:rPr lang="zh-CN" altLang="en-US" sz="2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两个算法。</a:t>
            </a:r>
          </a:p>
          <a:p>
            <a:pPr marL="533400" indent="-533400">
              <a:lnSpc>
                <a:spcPts val="32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</a:t>
            </a:r>
            <a:r>
              <a:rPr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Output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用于将当前在缓冲铁轨中，可以送到出轨的车厢送至出轨，它同时再寻找缓冲铁轨中最小的车厢编号，修改</a:t>
            </a:r>
            <a:r>
              <a:rPr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533400" indent="-533400">
              <a:lnSpc>
                <a:spcPts val="32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</a:t>
            </a:r>
            <a:r>
              <a:rPr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Hold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根据车厢调度规则，把某个车厢</a:t>
            </a:r>
            <a:r>
              <a:rPr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送入一个缓冲铁轨，如果</a:t>
            </a:r>
            <a:r>
              <a:rPr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可以成为缓冲铁轨中新的最小车厢，就修改</a:t>
            </a:r>
            <a:r>
              <a:rPr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 </a:t>
            </a:r>
            <a:r>
              <a:rPr lang="en-US" altLang="zh-CN" sz="20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。</a:t>
            </a:r>
          </a:p>
          <a:p>
            <a:pPr marL="533400" indent="-533400">
              <a:lnSpc>
                <a:spcPts val="32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在把一节车厢移动到缓冲铁轨中时，采用如下的原则来确定应该把这节车厢移动到哪一个缓冲铁轨，这个原则可以减少缓冲铁轨的使用，车厢</a:t>
            </a:r>
            <a:r>
              <a:rPr lang="en-US" altLang="zh-CN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应移动到这样的缓冲铁轨中：</a:t>
            </a:r>
          </a:p>
          <a:p>
            <a:pPr marL="914400" lvl="1" indent="-457200">
              <a:lnSpc>
                <a:spcPts val="3200"/>
              </a:lnSpc>
            </a:pP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该缓冲铁轨中现有各车厢的编号均小于</a:t>
            </a:r>
            <a:r>
              <a:rPr lang="en-US" altLang="zh-CN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；</a:t>
            </a:r>
          </a:p>
          <a:p>
            <a:pPr marL="914400" lvl="1" indent="-457200">
              <a:lnSpc>
                <a:spcPts val="3200"/>
              </a:lnSpc>
            </a:pP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如果有多个缓冲铁轨都满足这一条件，则选择一个缓冲铁轨队尾（左端）车厢编号最大的缓冲铁轨；</a:t>
            </a:r>
          </a:p>
          <a:p>
            <a:pPr marL="914400" lvl="1" indent="-457200">
              <a:lnSpc>
                <a:spcPts val="3200"/>
              </a:lnSpc>
            </a:pP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如果已有车厢的缓冲铁轨中，队尾车厢编号都大于</a:t>
            </a:r>
            <a:r>
              <a:rPr lang="en-US" altLang="zh-CN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，则</a:t>
            </a:r>
            <a:r>
              <a:rPr lang="en-US" altLang="zh-CN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选择一个空的缓冲铁轨（如果存在）进入。</a:t>
            </a:r>
          </a:p>
          <a:p>
            <a:pPr marL="914400" lvl="1" indent="-457200">
              <a:lnSpc>
                <a:spcPts val="3200"/>
              </a:lnSpc>
            </a:pPr>
            <a:r>
              <a:rPr lang="zh-CN" altLang="en-US" sz="2000" dirty="0">
                <a:solidFill>
                  <a:srgbClr val="6633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如果也无空缓冲铁轨，则无法调度。</a:t>
            </a:r>
          </a:p>
        </p:txBody>
      </p:sp>
      <p:sp>
        <p:nvSpPr>
          <p:cNvPr id="4710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2B875CA-D9D8-4076-A85B-94042FB03471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53</a:t>
            </a:fld>
            <a:endParaRPr kumimoji="0" lang="en-US" altLang="zh-CN" sz="1400"/>
          </a:p>
        </p:txBody>
      </p:sp>
      <p:sp>
        <p:nvSpPr>
          <p:cNvPr id="47108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549275"/>
            <a:ext cx="8713787" cy="597535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" action="ppaction://noaction"/>
              </a:rPr>
              <a:t>车厢重排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算法（</a:t>
            </a:r>
            <a:r>
              <a:rPr lang="en-US" altLang="zh-CN" sz="18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RearrangementTrack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RearrangementTrack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r[],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n,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k)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{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车厢初始排列为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r[1:n]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，如果重排成功返回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true ,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否则，返回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Queue  *Q = new Queue [k]; 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创建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k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个缓冲铁轨队列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H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NowOut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1;  	        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当前应该输出的车厢编号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n+1;  	        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缓冲铁轨中编号最小的车厢编号，初始化为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n+1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        	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车厢对应的缓冲铁轨编号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for (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=1;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&lt;= n;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++) 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重排车厢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if (r[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 ==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NowOut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{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调度的车厢编号是刚刚出站的车厢编号后一个，直接输出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&lt;&lt; "</a:t>
            </a:r>
            <a:r>
              <a:rPr lang="zh-CN" altLang="en-US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从入轨输出车厢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&lt;&lt; r[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 &lt;&lt;" </a:t>
            </a:r>
            <a:r>
              <a:rPr lang="zh-CN" altLang="en-US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到出轨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&lt;&lt;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endl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NowOut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++;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while (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==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NowOut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{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从缓冲铁轨中输出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endParaRPr lang="en-US" altLang="zh-CN" sz="160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Output(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Q, k, n);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NowOut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++;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}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} else 	{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将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r[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i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]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送入某个缓冲铁轨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if (!Hold(r[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],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Q, k, n))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Hold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返回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true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表示送入成功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   return false;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}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return true;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</a:p>
        </p:txBody>
      </p:sp>
      <p:sp>
        <p:nvSpPr>
          <p:cNvPr id="48131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02E0302-68E5-4A48-8650-F2EC2CCEED8A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54</a:t>
            </a:fld>
            <a:endParaRPr kumimoji="0" lang="en-US" altLang="zh-CN" sz="1400"/>
          </a:p>
        </p:txBody>
      </p:sp>
      <p:sp>
        <p:nvSpPr>
          <p:cNvPr id="48132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549275"/>
            <a:ext cx="8713787" cy="5832475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" action="ppaction://noaction"/>
              </a:rPr>
              <a:t>车厢重排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算法（</a:t>
            </a:r>
            <a:r>
              <a:rPr lang="en-US" altLang="zh-CN" sz="18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RearrangementTrack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void Output(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&amp;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&amp;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Queue  Q[],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k,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n)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{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从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minQ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中输出最小车厢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，并寻找下一个最小的 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和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minQ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.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current;  		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当前车厢编号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DeQueue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(Q[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],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); 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从队列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minQ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出队编号最小的车厢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endParaRPr lang="en-US" altLang="zh-CN" sz="160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&lt;&lt; "</a:t>
            </a:r>
            <a:r>
              <a:rPr lang="zh-CN" altLang="en-US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"&lt;&lt;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&lt;&lt;"</a:t>
            </a:r>
            <a:r>
              <a:rPr lang="zh-CN" altLang="en-US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缓冲铁轨输出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&lt;&lt;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&lt;&lt; " </a:t>
            </a:r>
            <a:r>
              <a:rPr lang="zh-CN" altLang="en-US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到出轨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&lt;&lt;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n + 1;	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假设一个最小车厢编号，它比实际车厢号大，以后替换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for (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1;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&lt;= k;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++)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{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通过检查所有队列的首部，寻找新的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minH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 </a:t>
            </a:r>
            <a:r>
              <a:rPr lang="zh-CN" altLang="en-US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和</a:t>
            </a:r>
            <a:r>
              <a:rPr lang="en-US" altLang="zh-CN" sz="16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minQ</a:t>
            </a:r>
            <a:endParaRPr lang="en-US" altLang="zh-CN" sz="160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 =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GetFront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(Q[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],x);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(!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IsEmpty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(Q[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]) &amp;&amp; current &lt;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)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{</a:t>
            </a:r>
          </a:p>
          <a:p>
            <a:pPr marL="2171700" lvl="4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current;  </a:t>
            </a:r>
          </a:p>
          <a:p>
            <a:pPr marL="2171700" lvl="4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}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//if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  <a:r>
              <a:rPr lang="en-US" altLang="zh-CN" sz="18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</a:t>
            </a:r>
            <a:r>
              <a:rPr lang="en-US" altLang="zh-CN" sz="16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/for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  <a:endParaRPr lang="en-US" altLang="zh-CN" sz="1000" dirty="0">
              <a:solidFill>
                <a:srgbClr val="0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49155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9515735-30B3-41F6-88D1-C3A21A387D66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55</a:t>
            </a:fld>
            <a:endParaRPr kumimoji="0" lang="en-US" altLang="zh-CN" sz="1400"/>
          </a:p>
        </p:txBody>
      </p:sp>
      <p:sp>
        <p:nvSpPr>
          <p:cNvPr id="49156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179388" y="549275"/>
            <a:ext cx="8713787" cy="6048375"/>
          </a:xfrm>
        </p:spPr>
        <p:txBody>
          <a:bodyPr>
            <a:normAutofit lnSpcReduction="10000"/>
          </a:bodyPr>
          <a:lstStyle/>
          <a:p>
            <a:pPr marL="533400" indent="-5334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" action="ppaction://noaction"/>
              </a:rPr>
              <a:t>车厢重排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算法（</a:t>
            </a:r>
            <a:r>
              <a:rPr lang="en-US" altLang="zh-CN" sz="18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RearrangementTrack</a:t>
            </a:r>
            <a:r>
              <a:rPr lang="zh-CN" altLang="en-US" sz="1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Hold(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current,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&amp;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&amp;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 Queue  Q[],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k)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{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为车厢 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寻找最优的缓冲铁轨，如果没有，则返回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false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，否则返回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true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	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0, 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目前最优的缓冲铁轨，为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0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时表示还未找到最优的缓冲铁轨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BestLast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0,  	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en-US" altLang="zh-CN" sz="14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中最后一节车厢的编号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	x;              	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车厢的编号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for (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1;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&lt;= k;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++)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扫描缓冲铁轨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IsEmpty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(Q[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])) 	{ 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缓冲铁轨</a:t>
            </a:r>
            <a:r>
              <a:rPr lang="en-US" altLang="zh-CN" sz="14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不空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GetRear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((Q[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],x);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取得当前缓冲铁轨中最后一节车厢编号，放入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x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(current &gt; x &amp;&amp; x &gt;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BestLast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){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x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成为新的最大车厢</a:t>
            </a:r>
          </a:p>
          <a:p>
            <a:pPr marL="2171700" lvl="4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BestLast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x;</a:t>
            </a:r>
          </a:p>
          <a:p>
            <a:pPr marL="2171700" lvl="4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</a:p>
          <a:p>
            <a:pPr marL="1257300" lvl="2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 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else if (!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current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小于已使用的缓冲铁轨中最后一节车厢的编号，</a:t>
            </a:r>
            <a:endParaRPr lang="en-US" altLang="zh-CN" sz="1400" dirty="0">
              <a:solidFill>
                <a:srgbClr val="0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257300" lvl="2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    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则进入未使用的缓冲铁轨</a:t>
            </a:r>
            <a:r>
              <a:rPr lang="en-US" altLang="zh-CN" sz="14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</a:t>
            </a:r>
            <a:endParaRPr lang="en-US" altLang="zh-CN" sz="1400" dirty="0">
              <a:solidFill>
                <a:srgbClr val="0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(!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   return false;        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没有可用的缓冲铁轨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无法调度，失败。</a:t>
            </a:r>
            <a:endParaRPr lang="en-US" altLang="zh-CN" sz="140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EnQueue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( Q[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], current ); 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把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进入最优铁轨队列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cout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&lt;&lt; "</a:t>
            </a:r>
            <a:r>
              <a:rPr lang="zh-CN" altLang="en-US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从入轨将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&lt;&lt; current &lt;&lt; " </a:t>
            </a:r>
            <a:r>
              <a:rPr lang="zh-CN" altLang="en-US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移到最优缓冲铁轨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"  &lt;&lt;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&lt;&lt;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endl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if (current &lt;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) {	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检查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current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可否成为新的</a:t>
            </a:r>
            <a:r>
              <a:rPr lang="en-US" altLang="zh-CN" sz="14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lang="en-US" altLang="zh-CN" sz="1400" dirty="0" err="1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zh-CN" altLang="en-US" sz="140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，如果是就修改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minH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current;  </a:t>
            </a:r>
          </a:p>
          <a:p>
            <a:pPr marL="1714500" lvl="3" indent="-3429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minQ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BestCushion</a:t>
            </a: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;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</a:p>
          <a:p>
            <a:pPr marL="1295400" lvl="2" indent="-3810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return true;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}</a:t>
            </a:r>
          </a:p>
        </p:txBody>
      </p:sp>
      <p:sp>
        <p:nvSpPr>
          <p:cNvPr id="50179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580188" y="63134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2DD1D06-4A89-4AF1-B51B-BA2C03D45FD8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56</a:t>
            </a:fld>
            <a:endParaRPr kumimoji="0" lang="en-US" altLang="zh-CN" sz="1400"/>
          </a:p>
        </p:txBody>
      </p:sp>
      <p:sp>
        <p:nvSpPr>
          <p:cNvPr id="50180" name="Rectangle 106"/>
          <p:cNvSpPr>
            <a:spLocks noChangeArrowheads="1"/>
          </p:cNvSpPr>
          <p:nvPr/>
        </p:nvSpPr>
        <p:spPr bwMode="auto">
          <a:xfrm>
            <a:off x="0" y="0"/>
            <a:ext cx="2043113" cy="4619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000">
                <a:solidFill>
                  <a:srgbClr val="990099"/>
                </a:solidFill>
                <a:latin typeface="Arial Black" panose="020B0A04020102020204" pitchFamily="34" charset="0"/>
              </a:rPr>
              <a:t>车厢重排问题</a:t>
            </a:r>
            <a:r>
              <a:rPr lang="zh-CN" altLang="en-US" sz="2400">
                <a:solidFill>
                  <a:srgbClr val="990099"/>
                </a:solidFill>
                <a:latin typeface="Arial Black" panose="020B0A04020102020204" pitchFamily="34" charset="0"/>
              </a:rPr>
              <a:t>：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4" y="7656"/>
            <a:ext cx="5638800" cy="519113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rgbClr val="002060"/>
                </a:solidFill>
                <a:ea typeface="Hiragino Sans GB W3" panose="020B0300000000000000" pitchFamily="34" charset="-128"/>
              </a:rPr>
              <a:t>本章小结</a:t>
            </a:r>
          </a:p>
        </p:txBody>
      </p:sp>
      <p:sp>
        <p:nvSpPr>
          <p:cNvPr id="5837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C19AE6-3716-4E4A-A576-FC2681050EB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6467" name="Text Box 3"/>
          <p:cNvSpPr txBox="1">
            <a:spLocks noChangeArrowheads="1"/>
          </p:cNvSpPr>
          <p:nvPr/>
        </p:nvSpPr>
        <p:spPr bwMode="auto">
          <a:xfrm>
            <a:off x="304800" y="857109"/>
            <a:ext cx="85344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线性表、栈、队的异同点：</a:t>
            </a: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相同点：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Hiragino Sans GB W3" panose="020B0300000000000000" pitchFamily="34" charset="-128"/>
                <a:cs typeface="+mn-cs"/>
              </a:rPr>
              <a:t>逻辑结构相同，都是线性的；都可以用顺序存储或链表存储；栈和队列是两种特殊的线性表，即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Hiragino Sans GB W3" panose="020B0300000000000000" pitchFamily="34" charset="-128"/>
                <a:cs typeface="+mn-cs"/>
              </a:rPr>
              <a:t>受限的线性表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Hiragino Sans GB W3" panose="020B0300000000000000" pitchFamily="34" charset="-128"/>
                <a:cs typeface="+mn-cs"/>
              </a:rPr>
              <a:t>（只是对插入、删除运算加以限制）。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08150" y="2682875"/>
            <a:ext cx="7131050" cy="374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①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运算规则不同：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线性表为随机存取；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而栈是只允许在一端进行插入和删除运算，因而是后进先出表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LIFO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队列是只允许在一端进行插入、另一端进行删除运算，因而是先进先出表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FIFO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②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用途不同，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线性表比较通用；堆栈用于函数调用、递归</a:t>
            </a:r>
            <a:r>
              <a:rPr lang="zh-CN" altLang="en-US" sz="2400" b="0" dirty="0">
                <a:solidFill>
                  <a:prstClr val="black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、表达式求值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等；队列用于离散事件模拟、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OS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作业调度等。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304800" y="2682875"/>
            <a:ext cx="141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不同点：</a:t>
            </a:r>
          </a:p>
        </p:txBody>
      </p:sp>
    </p:spTree>
    <p:extLst>
      <p:ext uri="{BB962C8B-B14F-4D97-AF65-F5344CB8AC3E}">
        <p14:creationId xmlns:p14="http://schemas.microsoft.com/office/powerpoint/2010/main" val="275102249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87" y="1047651"/>
            <a:ext cx="8429625" cy="1817787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zh-CN" altLang="en-US" sz="3000" b="1" dirty="0">
                <a:solidFill>
                  <a:srgbClr val="002060"/>
                </a:solidFill>
              </a:rPr>
              <a:t>第三章作业：</a:t>
            </a:r>
            <a:br>
              <a:rPr lang="en-US" altLang="zh-CN" sz="3000" b="1" dirty="0">
                <a:solidFill>
                  <a:srgbClr val="002060"/>
                </a:solidFill>
              </a:rPr>
            </a:br>
            <a:br>
              <a:rPr lang="en-US" altLang="zh-CN" sz="3000" b="1" dirty="0">
                <a:solidFill>
                  <a:srgbClr val="002060"/>
                </a:solidFill>
              </a:rPr>
            </a:br>
            <a:r>
              <a:rPr lang="zh-CN" altLang="en-US" sz="3000" b="1" dirty="0">
                <a:solidFill>
                  <a:srgbClr val="002060"/>
                </a:solidFill>
              </a:rPr>
              <a:t>课后作业配套习题集</a:t>
            </a:r>
            <a:br>
              <a:rPr lang="en-US" altLang="zh-CN" sz="3000" b="1" dirty="0">
                <a:solidFill>
                  <a:srgbClr val="002060"/>
                </a:solidFill>
              </a:rPr>
            </a:br>
            <a:br>
              <a:rPr lang="en-US" altLang="zh-CN" sz="3000" b="1" dirty="0">
                <a:solidFill>
                  <a:srgbClr val="002060"/>
                </a:solidFill>
              </a:rPr>
            </a:b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3.7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3.10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3.12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3.19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3.21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3.28</a:t>
            </a:r>
            <a:r>
              <a:rPr lang="zh-CN" altLang="en-US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3.32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5939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45553D-4918-4A81-8025-78B7B453BEE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E72607-C71F-E54A-93B3-6940B503F4F0}"/>
              </a:ext>
            </a:extLst>
          </p:cNvPr>
          <p:cNvSpPr txBox="1"/>
          <p:nvPr/>
        </p:nvSpPr>
        <p:spPr>
          <a:xfrm>
            <a:off x="3851920" y="37362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GB W6" panose="020B0300000000000000" pitchFamily="34" charset="-128"/>
                <a:ea typeface="Hiragino Sans GB W6" panose="020B0300000000000000" pitchFamily="34" charset="-128"/>
                <a:cs typeface="+mn-cs"/>
              </a:rPr>
              <a:t>谢谢！！</a:t>
            </a:r>
          </a:p>
        </p:txBody>
      </p:sp>
    </p:spTree>
    <p:extLst>
      <p:ext uri="{BB962C8B-B14F-4D97-AF65-F5344CB8AC3E}">
        <p14:creationId xmlns:p14="http://schemas.microsoft.com/office/powerpoint/2010/main" val="3420967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E5EC3-A737-564D-A886-B82C78F3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3.32</a:t>
            </a:r>
            <a:r>
              <a:rPr kumimoji="1" lang="zh-CN" altLang="en-US" dirty="0"/>
              <a:t>中需要使用斐波那契序列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E3887-C9EC-AB48-8C1D-C8B4DB6E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B94599-6378-D248-B92A-93B719399D7B}"/>
              </a:ext>
            </a:extLst>
          </p:cNvPr>
          <p:cNvSpPr/>
          <p:nvPr/>
        </p:nvSpPr>
        <p:spPr>
          <a:xfrm>
            <a:off x="1025380" y="1484784"/>
            <a:ext cx="5149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262626"/>
                </a:solidFill>
                <a:latin typeface="-apple-system"/>
              </a:rPr>
              <a:t>斐波那契数列（序列）的定义如下：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6B26E-6300-6242-82F7-2717A394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80" y="2132856"/>
            <a:ext cx="7484775" cy="1617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920298-240E-9446-A029-22C57F59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297736"/>
            <a:ext cx="833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93174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E5A4A70-D813-334F-BCCA-1626945E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975008"/>
          </a:xfrm>
        </p:spPr>
        <p:txBody>
          <a:bodyPr/>
          <a:lstStyle/>
          <a:p>
            <a:r>
              <a:rPr kumimoji="1" lang="zh-CN" altLang="en-US" dirty="0"/>
              <a:t>双端队列（</a:t>
            </a:r>
            <a:r>
              <a:rPr kumimoji="1" lang="en-US" altLang="zh-CN" dirty="0"/>
              <a:t>Deque</a:t>
            </a:r>
            <a:r>
              <a:rPr kumimoji="1" lang="zh-CN" altLang="en-US" dirty="0"/>
              <a:t>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0623A88-CF02-E84F-A4AA-0759D44B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45" y="1340769"/>
            <a:ext cx="7886700" cy="4839370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Deque</a:t>
            </a:r>
            <a:r>
              <a:rPr kumimoji="1" lang="zh-CN" altLang="en-US" sz="2800" dirty="0"/>
              <a:t>是</a:t>
            </a:r>
            <a:r>
              <a:rPr kumimoji="1" lang="en" altLang="zh-CN" sz="2800" dirty="0"/>
              <a:t>double-ended queue</a:t>
            </a:r>
            <a:r>
              <a:rPr kumimoji="1" lang="zh-CN" altLang="en" sz="2800" dirty="0"/>
              <a:t>的</a:t>
            </a:r>
            <a:r>
              <a:rPr kumimoji="1" lang="zh-CN" altLang="en-US" sz="2800" dirty="0"/>
              <a:t>缩写，区别于出队列</a:t>
            </a:r>
            <a:r>
              <a:rPr kumimoji="1" lang="en" altLang="zh-CN" sz="2800" dirty="0" err="1"/>
              <a:t>DeQueue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r>
              <a:rPr kumimoji="1" lang="zh-CN" altLang="en-US" sz="2800" dirty="0"/>
              <a:t>介于“栈”和“队列”之间，两端都可以进行操作。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C48DC4-4B73-C148-ABEB-3B67CAE4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44A7A211-1FEC-4DF4-BC1E-593133C90E1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73D1EB-AB83-E64C-958B-C32CE79F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092280" cy="17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3798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C1D69-0CEF-6148-B5FF-38F270A0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下一节：链队列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32555-838F-5741-B1D9-CF86F4DC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AD473-041D-E841-B678-D3FEAB17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105232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B005D-91C6-FA4D-B269-8C96BF55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2"/>
          </a:xfrm>
        </p:spPr>
        <p:txBody>
          <a:bodyPr/>
          <a:lstStyle/>
          <a:p>
            <a:r>
              <a:rPr kumimoji="1"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链队列：队列的链式表示和实现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9E21EB-1326-274C-8767-895F56FF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4F2B8-456F-44D7-9096-39F89492146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1E55B-43D9-9F46-A203-22AB7A7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145" y="2473209"/>
            <a:ext cx="3417820" cy="32833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42166A-B7C3-4C46-BD6A-3695F0E46DE8}"/>
              </a:ext>
            </a:extLst>
          </p:cNvPr>
          <p:cNvSpPr/>
          <p:nvPr/>
        </p:nvSpPr>
        <p:spPr>
          <a:xfrm>
            <a:off x="107505" y="1481635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2060"/>
                </a:solidFill>
                <a:latin typeface="+mj-ea"/>
              </a:rPr>
              <a:t>链队列：</a:t>
            </a:r>
            <a:r>
              <a:rPr lang="zh-CN" altLang="en-US" dirty="0">
                <a:solidFill>
                  <a:srgbClr val="002060"/>
                </a:solidFill>
                <a:latin typeface="+mn-ea"/>
              </a:rPr>
              <a:t>用链表实现的队列，需要两个分别指向队头的指针（头指针）和指向对尾的指针（尾指针）。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5D2C9-250E-DF4E-94D1-92C26E431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063" y="3468815"/>
            <a:ext cx="3037458" cy="6829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4593D5-811E-C742-93A5-26975B654337}"/>
              </a:ext>
            </a:extLst>
          </p:cNvPr>
          <p:cNvSpPr txBox="1"/>
          <p:nvPr/>
        </p:nvSpPr>
        <p:spPr>
          <a:xfrm>
            <a:off x="5317704" y="4407495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空的链队列的特点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3C1A38-BAAE-5748-9DF5-8BD4AAA8E5A7}"/>
              </a:ext>
            </a:extLst>
          </p:cNvPr>
          <p:cNvSpPr/>
          <p:nvPr/>
        </p:nvSpPr>
        <p:spPr>
          <a:xfrm>
            <a:off x="1863939" y="5872539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链队列示意图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58437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95287" y="3881438"/>
            <a:ext cx="4824412" cy="19383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链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队列</a:t>
            </a:r>
            <a:r>
              <a:rPr lang="zh-CN" altLang="en-US" sz="2400" dirty="0">
                <a:latin typeface="Times New Roman" panose="02020603050405020304" pitchFamily="18" charset="0"/>
              </a:rPr>
              <a:t>类型定义：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</a:rPr>
              <a:t>typedef  struct {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QueuePtr</a:t>
            </a:r>
            <a:r>
              <a:rPr lang="en-US" altLang="zh-CN" sz="2400" dirty="0">
                <a:latin typeface="Times New Roman" panose="02020603050405020304" pitchFamily="18" charset="0"/>
              </a:rPr>
              <a:t>   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front</a:t>
            </a:r>
            <a:r>
              <a:rPr lang="en-US" altLang="zh-CN" sz="2400" dirty="0">
                <a:latin typeface="Times New Roman" panose="02020603050405020304" pitchFamily="18" charset="0"/>
              </a:rPr>
              <a:t> ;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队首指针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QueuePtr</a:t>
            </a: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rear</a:t>
            </a:r>
            <a:r>
              <a:rPr lang="en-US" altLang="zh-CN" sz="2400" dirty="0">
                <a:latin typeface="Times New Roman" panose="02020603050405020304" pitchFamily="18" charset="0"/>
              </a:rPr>
              <a:t> ;  </a:t>
            </a:r>
            <a:r>
              <a:rPr lang="en-US" altLang="zh-CN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队尾指针</a:t>
            </a:r>
            <a:endParaRPr lang="zh-CN" altLang="en-US" sz="2400" dirty="0">
              <a:solidFill>
                <a:srgbClr val="00CC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</a:rPr>
              <a:t>}  </a:t>
            </a:r>
            <a:r>
              <a:rPr lang="en-US" altLang="zh-CN" sz="2400" dirty="0" err="1">
                <a:latin typeface="Times New Roman" panose="02020603050405020304" pitchFamily="18" charset="0"/>
              </a:rPr>
              <a:t>LinkQueue</a:t>
            </a:r>
            <a:r>
              <a:rPr lang="en-US" altLang="zh-CN" sz="2400" dirty="0"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95287" y="1292224"/>
            <a:ext cx="6934200" cy="19272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rgbClr val="00CC00"/>
                </a:solidFill>
                <a:latin typeface="Times New Roman" panose="02020603050405020304" pitchFamily="18" charset="0"/>
              </a:rPr>
              <a:t>结点</a:t>
            </a:r>
            <a:r>
              <a:rPr lang="zh-CN" altLang="en-US" sz="2400" dirty="0">
                <a:latin typeface="Times New Roman" panose="02020603050405020304" pitchFamily="18" charset="0"/>
              </a:rPr>
              <a:t>类型定义：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typedef Struct </a:t>
            </a:r>
            <a:r>
              <a:rPr lang="en-US" altLang="en-US" sz="2400" dirty="0" err="1">
                <a:latin typeface="Times New Roman" panose="02020603050405020304" pitchFamily="18" charset="0"/>
              </a:rPr>
              <a:t>QNode</a:t>
            </a:r>
            <a:r>
              <a:rPr lang="en-US" altLang="en-US" sz="2400" dirty="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QElemType</a:t>
            </a:r>
            <a:r>
              <a:rPr lang="en-US" altLang="en-US" sz="2400" dirty="0">
                <a:latin typeface="Times New Roman" panose="02020603050405020304" pitchFamily="18" charset="0"/>
              </a:rPr>
              <a:t>         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data</a:t>
            </a:r>
            <a:r>
              <a:rPr lang="en-US" altLang="en-US" sz="2400" dirty="0">
                <a:latin typeface="Times New Roman" panose="02020603050405020304" pitchFamily="18" charset="0"/>
              </a:rPr>
              <a:t>;     </a:t>
            </a:r>
            <a:r>
              <a:rPr lang="en-US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元素</a:t>
            </a:r>
            <a:endParaRPr lang="en-US" altLang="en-US" sz="2400" b="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  Struct</a:t>
            </a:r>
            <a:r>
              <a:rPr lang="zh-CN" altLang="en-US" sz="2400" dirty="0">
                <a:latin typeface="Times New Roman" panose="02020603050405020304" pitchFamily="18" charset="0"/>
              </a:rPr>
              <a:t>  </a:t>
            </a:r>
            <a:r>
              <a:rPr lang="en-US" altLang="en-US" sz="2400" dirty="0" err="1">
                <a:latin typeface="Times New Roman" panose="02020603050405020304" pitchFamily="18" charset="0"/>
              </a:rPr>
              <a:t>QNode</a:t>
            </a:r>
            <a:r>
              <a:rPr lang="en-US" altLang="en-US" sz="2400" dirty="0">
                <a:latin typeface="Times New Roman" panose="02020603050405020304" pitchFamily="18" charset="0"/>
              </a:rPr>
              <a:t>   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*next</a:t>
            </a:r>
            <a:r>
              <a:rPr lang="en-US" altLang="en-US" sz="2400" dirty="0">
                <a:latin typeface="Times New Roman" panose="02020603050405020304" pitchFamily="18" charset="0"/>
              </a:rPr>
              <a:t>;  </a:t>
            </a:r>
            <a:r>
              <a:rPr lang="zh-CN" altLang="en-US" sz="2400" dirty="0">
                <a:latin typeface="Times New Roman" panose="02020603050405020304" pitchFamily="18" charset="0"/>
              </a:rPr>
              <a:t>   </a:t>
            </a:r>
            <a:r>
              <a:rPr lang="en-US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//</a:t>
            </a:r>
            <a:r>
              <a:rPr lang="zh-CN" altLang="en-US" sz="2400" b="0" dirty="0">
                <a:solidFill>
                  <a:srgbClr val="00CC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指向下一结点的指针</a:t>
            </a:r>
            <a:endParaRPr lang="en-US" altLang="en-US" sz="2400" b="0" dirty="0">
              <a:solidFill>
                <a:srgbClr val="00CC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   }</a:t>
            </a:r>
            <a:r>
              <a:rPr lang="en-US" altLang="en-US" sz="2400" dirty="0" err="1">
                <a:latin typeface="Times New Roman" panose="02020603050405020304" pitchFamily="18" charset="0"/>
              </a:rPr>
              <a:t>Qnode</a:t>
            </a:r>
            <a:r>
              <a:rPr lang="en-US" altLang="en-US" sz="2400" dirty="0">
                <a:latin typeface="Times New Roman" panose="02020603050405020304" pitchFamily="18" charset="0"/>
              </a:rPr>
              <a:t> , </a:t>
            </a:r>
            <a:r>
              <a:rPr lang="en-US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* </a:t>
            </a:r>
            <a:r>
              <a:rPr lang="en-US" altLang="en-US" sz="2400" dirty="0" err="1">
                <a:solidFill>
                  <a:schemeClr val="folHlink"/>
                </a:solidFill>
                <a:latin typeface="Times New Roman" panose="02020603050405020304" pitchFamily="18" charset="0"/>
              </a:rPr>
              <a:t>QueuePtr</a:t>
            </a:r>
            <a:r>
              <a:rPr lang="en-US" altLang="en-US" sz="2400" dirty="0">
                <a:latin typeface="Times New Roman" panose="02020603050405020304" pitchFamily="18" charset="0"/>
              </a:rPr>
              <a:t> ;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6011863" y="4292600"/>
            <a:ext cx="2590800" cy="990600"/>
          </a:xfrm>
          <a:prstGeom prst="wedgeRoundRectCallout">
            <a:avLst>
              <a:gd name="adj1" fmla="val -87810"/>
              <a:gd name="adj2" fmla="val 2605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关于整个链队的总体描述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6948264" y="605168"/>
            <a:ext cx="2016124" cy="1079450"/>
          </a:xfrm>
          <a:prstGeom prst="wedgeRoundRectCallout">
            <a:avLst>
              <a:gd name="adj1" fmla="val -121199"/>
              <a:gd name="adj2" fmla="val 5585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链队中任一结点的结构</a:t>
            </a:r>
          </a:p>
        </p:txBody>
      </p:sp>
      <p:sp>
        <p:nvSpPr>
          <p:cNvPr id="429064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451725" cy="692150"/>
          </a:xfrm>
        </p:spPr>
        <p:txBody>
          <a:bodyPr anchor="t">
            <a:noAutofit/>
          </a:bodyPr>
          <a:lstStyle/>
          <a:p>
            <a:pPr algn="l" eaLnBrk="1" hangingPunct="1">
              <a:defRPr/>
            </a:pPr>
            <a:r>
              <a:rPr lang="zh-CN" altLang="en-US" sz="3600" b="1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链队列</a:t>
            </a:r>
            <a:r>
              <a:rPr lang="zh-CN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：</a:t>
            </a:r>
            <a:r>
              <a:rPr lang="zh-CN" altLang="en-US" sz="3600" b="1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队列的链式表示和实现</a:t>
            </a:r>
          </a:p>
        </p:txBody>
      </p:sp>
      <p:sp>
        <p:nvSpPr>
          <p:cNvPr id="2253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C2EB111-AE4E-4302-B1A2-65F99ABF27EA}" type="slidenum">
              <a:rPr kumimoji="0" lang="en-US" altLang="zh-CN" sz="1400" smtClean="0"/>
              <a:pPr>
                <a:spcBef>
                  <a:spcPct val="0"/>
                </a:spcBef>
                <a:buSzTx/>
                <a:buFontTx/>
                <a:buNone/>
              </a:pPr>
              <a:t>9</a:t>
            </a:fld>
            <a:endParaRPr kumimoji="0" lang="en-US" altLang="zh-CN" sz="1400"/>
          </a:p>
        </p:txBody>
      </p:sp>
    </p:spTree>
  </p:cSld>
  <p:clrMapOvr>
    <a:masterClrMapping/>
  </p:clrMapOvr>
  <p:transition/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udent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17226</TotalTime>
  <Words>5599</Words>
  <Application>Microsoft Macintosh PowerPoint</Application>
  <PresentationFormat>全屏显示(4:3)</PresentationFormat>
  <Paragraphs>703</Paragraphs>
  <Slides>59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7" baseType="lpstr">
      <vt:lpstr>-apple-system</vt:lpstr>
      <vt:lpstr>DengXian</vt:lpstr>
      <vt:lpstr>楷体_GB2312</vt:lpstr>
      <vt:lpstr>宋体</vt:lpstr>
      <vt:lpstr>Hiragino Sans GB W3</vt:lpstr>
      <vt:lpstr>Hiragino Sans GB W6</vt:lpstr>
      <vt:lpstr>Arial</vt:lpstr>
      <vt:lpstr>Arial Black</vt:lpstr>
      <vt:lpstr>Arial Narrow</vt:lpstr>
      <vt:lpstr>Calibri</vt:lpstr>
      <vt:lpstr>Calibri Light</vt:lpstr>
      <vt:lpstr>Times New Roman</vt:lpstr>
      <vt:lpstr>Tw Cen MT</vt:lpstr>
      <vt:lpstr>Wingdings</vt:lpstr>
      <vt:lpstr>Wingdings 2</vt:lpstr>
      <vt:lpstr>HDOfficeLightV0</vt:lpstr>
      <vt:lpstr>Student presentation</vt:lpstr>
      <vt:lpstr>Image</vt:lpstr>
      <vt:lpstr>队列（Queue）</vt:lpstr>
      <vt:lpstr>队列的基本概念</vt:lpstr>
      <vt:lpstr>队列的基本概念</vt:lpstr>
      <vt:lpstr>PowerPoint 演示文稿</vt:lpstr>
      <vt:lpstr>PowerPoint 演示文稿</vt:lpstr>
      <vt:lpstr>双端队列（Deque）</vt:lpstr>
      <vt:lpstr>下一节：链队列</vt:lpstr>
      <vt:lpstr>链队列：队列的链式表示和实现</vt:lpstr>
      <vt:lpstr>链队列：队列的链式表示和实现</vt:lpstr>
      <vt:lpstr>PowerPoint 演示文稿</vt:lpstr>
      <vt:lpstr>PowerPoint 演示文稿</vt:lpstr>
      <vt:lpstr>PowerPoint 演示文稿</vt:lpstr>
      <vt:lpstr>PowerPoint 演示文稿</vt:lpstr>
      <vt:lpstr>下一节：顺序队列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下一节：循环队列</vt:lpstr>
      <vt:lpstr>如何处理“假溢出”问题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CPU循环调度问题</vt:lpstr>
      <vt:lpstr>CPU循环调度问题</vt:lpstr>
      <vt:lpstr>CPU循环调度问题</vt:lpstr>
      <vt:lpstr>PowerPoint 演示文稿</vt:lpstr>
      <vt:lpstr>下一节：银行模拟</vt:lpstr>
      <vt:lpstr>离散事件模拟</vt:lpstr>
      <vt:lpstr>离散事件模拟</vt:lpstr>
      <vt:lpstr>离散事件模拟</vt:lpstr>
      <vt:lpstr>离散事件模拟</vt:lpstr>
      <vt:lpstr>离散事件模拟</vt:lpstr>
      <vt:lpstr>Bank simulation</vt:lpstr>
      <vt:lpstr>Bank simulation</vt:lpstr>
      <vt:lpstr>PowerPoint 演示文稿</vt:lpstr>
      <vt:lpstr>离散事件模拟</vt:lpstr>
      <vt:lpstr>PowerPoint 演示文稿</vt:lpstr>
      <vt:lpstr>PowerPoint 演示文稿</vt:lpstr>
      <vt:lpstr>下一节：火车重排问题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第三章作业：  课后作业配套习题集  3.3，3.7，3.10，3.12，3.19，3.21，3.28，3.32</vt:lpstr>
      <vt:lpstr>3.32中需要使用斐波那契序列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 栈和队列</dc:title>
  <dc:creator>wangbang</dc:creator>
  <cp:lastModifiedBy>Xinggang WANG</cp:lastModifiedBy>
  <cp:revision>835</cp:revision>
  <dcterms:created xsi:type="dcterms:W3CDTF">2002-02-22T16:26:02Z</dcterms:created>
  <dcterms:modified xsi:type="dcterms:W3CDTF">2022-03-31T09:24:44Z</dcterms:modified>
</cp:coreProperties>
</file>